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2"/>
  </p:notesMasterIdLst>
  <p:sldIdLst>
    <p:sldId id="258" r:id="rId2"/>
    <p:sldId id="355" r:id="rId3"/>
    <p:sldId id="360" r:id="rId4"/>
    <p:sldId id="323" r:id="rId5"/>
    <p:sldId id="356" r:id="rId6"/>
    <p:sldId id="357" r:id="rId7"/>
    <p:sldId id="358" r:id="rId8"/>
    <p:sldId id="359" r:id="rId9"/>
    <p:sldId id="362" r:id="rId10"/>
    <p:sldId id="361" r:id="rId11"/>
  </p:sldIdLst>
  <p:sldSz cx="14630400" cy="8229600"/>
  <p:notesSz cx="6858000" cy="9144000"/>
  <p:defaultTextStyle>
    <a:defPPr>
      <a:defRPr lang="en-US"/>
    </a:defPPr>
    <a:lvl1pPr marL="0" algn="l" defTabSz="130615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077" algn="l" defTabSz="130615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155" algn="l" defTabSz="130615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233" algn="l" defTabSz="130615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311" algn="l" defTabSz="130615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388" algn="l" defTabSz="130615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465" algn="l" defTabSz="130615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543" algn="l" defTabSz="130615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620" algn="l" defTabSz="130615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79FE"/>
    <a:srgbClr val="4C54FE"/>
    <a:srgbClr val="2B44F9"/>
    <a:srgbClr val="00961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55" autoAdjust="0"/>
    <p:restoredTop sz="83671" autoAdjust="0"/>
  </p:normalViewPr>
  <p:slideViewPr>
    <p:cSldViewPr>
      <p:cViewPr varScale="1">
        <p:scale>
          <a:sx n="83" d="100"/>
          <a:sy n="83" d="100"/>
        </p:scale>
        <p:origin x="-108" y="684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E4192-C3DB-4227-BAFB-19CBBF701721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6ED3C-AF3E-41D3-B752-5A41CA4F4C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3061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3077" algn="l" defTabSz="13061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6155" algn="l" defTabSz="13061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59233" algn="l" defTabSz="13061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12311" algn="l" defTabSz="13061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65388" algn="l" defTabSz="13061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465" algn="l" defTabSz="13061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543" algn="l" defTabSz="13061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620" algn="l" defTabSz="13061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6ED3C-AF3E-41D3-B752-5A41CA4F4C9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Briefly discuss challenges to detecting and confirming such long period, long duration, shallow transits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6ED3C-AF3E-41D3-B752-5A41CA4F4C9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Briefly discuss challenges to detecting and confirming such long period, long duration, shallow transits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6ED3C-AF3E-41D3-B752-5A41CA4F4C9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Briefly discuss challenges to detecting and confirming such long period, long duration, shallow transits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6ED3C-AF3E-41D3-B752-5A41CA4F4C9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Briefly discuss challenges to detecting and confirming such long period, long duration, shallow transits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6ED3C-AF3E-41D3-B752-5A41CA4F4C9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Briefly discuss challenges to detecting and confirming such long period, long duration, shallow transits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6ED3C-AF3E-41D3-B752-5A41CA4F4C9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Briefly discuss challenges to detecting and confirming such long period, long duration, shallow transits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6ED3C-AF3E-41D3-B752-5A41CA4F4C9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Briefly discuss challenges to detecting and confirming such long period, long duration, shallow transits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6ED3C-AF3E-41D3-B752-5A41CA4F4C9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Briefly discuss challenges to detecting and confirming such long period, long duration, shallow transits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6ED3C-AF3E-41D3-B752-5A41CA4F4C9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Briefly discuss challenges to detecting and confirming such long period, long duration, shallow transits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6ED3C-AF3E-41D3-B752-5A41CA4F4C9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9BA231-CE4D-4E55-9297-B99B27CA7B0E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520CBA-5C14-4271-B253-EA36730B09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585216" cy="8225347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15" tIns="65308" rIns="130615" bIns="6530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495293" y="816572"/>
            <a:ext cx="73152" cy="438912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15" tIns="65308" rIns="130615" bIns="65308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430517" y="816572"/>
            <a:ext cx="43891" cy="438912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15" tIns="65308" rIns="130615" bIns="65308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400032" y="816572"/>
            <a:ext cx="14630" cy="438912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15" tIns="65308" rIns="130615" bIns="6530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354829" y="816572"/>
            <a:ext cx="14630" cy="438912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15" tIns="65308" rIns="130615" bIns="65308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463040" y="5212081"/>
            <a:ext cx="12435840" cy="2370125"/>
          </a:xfrm>
        </p:spPr>
        <p:txBody>
          <a:bodyPr/>
          <a:lstStyle>
            <a:lvl1pPr marR="13061" algn="l">
              <a:defRPr sz="57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463040" y="3401568"/>
            <a:ext cx="12435840" cy="1810512"/>
          </a:xfrm>
        </p:spPr>
        <p:txBody>
          <a:bodyPr lIns="143677" tIns="65308" anchor="b"/>
          <a:lstStyle>
            <a:lvl1pPr marL="0" indent="0" algn="l">
              <a:spcBef>
                <a:spcPts val="0"/>
              </a:spcBef>
              <a:buNone/>
              <a:defRPr sz="2900">
                <a:solidFill>
                  <a:schemeClr val="tx1"/>
                </a:solidFill>
              </a:defRPr>
            </a:lvl1pPr>
            <a:lvl2pPr marL="653077" indent="0" algn="ctr">
              <a:buNone/>
            </a:lvl2pPr>
            <a:lvl3pPr marL="1306155" indent="0" algn="ctr">
              <a:buNone/>
            </a:lvl3pPr>
            <a:lvl4pPr marL="1959233" indent="0" algn="ctr">
              <a:buNone/>
            </a:lvl4pPr>
            <a:lvl5pPr marL="2612311" indent="0" algn="ctr">
              <a:buNone/>
            </a:lvl5pPr>
            <a:lvl6pPr marL="3265388" indent="0" algn="ctr">
              <a:buNone/>
            </a:lvl6pPr>
            <a:lvl7pPr marL="3918465" indent="0" algn="ctr">
              <a:buNone/>
            </a:lvl7pPr>
            <a:lvl8pPr marL="4571543" indent="0" algn="ctr">
              <a:buNone/>
            </a:lvl8pPr>
            <a:lvl9pPr marL="522462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408467" y="6056873"/>
            <a:ext cx="117043" cy="202996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15" tIns="65308" rIns="130615" bIns="6530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408467" y="5756183"/>
            <a:ext cx="117043" cy="27432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15" tIns="65308" rIns="130615" bIns="6530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408467" y="5565222"/>
            <a:ext cx="117043" cy="16459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15" tIns="65308" rIns="130615" bIns="6530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408467" y="5451071"/>
            <a:ext cx="117043" cy="877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15" tIns="65308" rIns="130615" bIns="65308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9BA231-CE4D-4E55-9297-B99B27CA7B0E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520CBA-5C14-4271-B253-EA36730B09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7"/>
            <a:ext cx="3169920" cy="7021830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5360" y="329567"/>
            <a:ext cx="9387840" cy="702183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9BA231-CE4D-4E55-9297-B99B27CA7B0E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520CBA-5C14-4271-B253-EA36730B09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9BA231-CE4D-4E55-9297-B99B27CA7B0E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520CBA-5C14-4271-B253-EA36730B09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7726323" y="1288666"/>
            <a:ext cx="6915418" cy="694944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615" tIns="65308" rIns="130615" bIns="65308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98345" y="0"/>
            <a:ext cx="8823258" cy="79383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615" tIns="65308" rIns="130615" bIns="65308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7962365" y="1542576"/>
            <a:ext cx="4937760" cy="190195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615" tIns="65308" rIns="130615" bIns="65308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509760" y="0"/>
            <a:ext cx="4389120" cy="512064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615" tIns="65308" rIns="130615" bIns="65308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509760" y="5120640"/>
            <a:ext cx="5120640" cy="1371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615" tIns="65308" rIns="130615" bIns="65308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9509760" y="0"/>
            <a:ext cx="2194560" cy="512064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615" tIns="65308" rIns="130615" bIns="65308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9517383" y="5095876"/>
            <a:ext cx="3345179" cy="313372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615" tIns="65308" rIns="130615" bIns="65308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9509760" y="5120640"/>
            <a:ext cx="2560320" cy="3108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615" tIns="65308" rIns="130615" bIns="65308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9509760" y="1645920"/>
            <a:ext cx="5120640" cy="3474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615" tIns="65308" rIns="130615" bIns="65308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9509760" y="2103120"/>
            <a:ext cx="5120640" cy="30175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615" tIns="65308" rIns="130615" bIns="65308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1584960" y="5120640"/>
            <a:ext cx="7924800" cy="3108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615" tIns="65308" rIns="130615" bIns="65308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853440" y="5120640"/>
            <a:ext cx="8534400" cy="3108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615" tIns="65308" rIns="130615" bIns="65308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586918" y="2926080"/>
            <a:ext cx="9022080" cy="21945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615" tIns="65308" rIns="130615" bIns="65308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586918" y="2560320"/>
            <a:ext cx="9022080" cy="25603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615" tIns="65308" rIns="130615" bIns="65308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7315200" y="5120640"/>
            <a:ext cx="2194560" cy="3108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615" tIns="65308" rIns="130615" bIns="65308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1043" y="1622008"/>
            <a:ext cx="9148877" cy="1172983"/>
          </a:xfrm>
        </p:spPr>
        <p:txBody>
          <a:bodyPr lIns="117554" tIns="65308" bIns="0" anchor="t"/>
          <a:lstStyle>
            <a:lvl1pPr marL="7836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9BA231-CE4D-4E55-9297-B99B27CA7B0E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520CBA-5C14-4271-B253-EA36730B09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1056" y="482717"/>
            <a:ext cx="13606272" cy="1063518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15" tIns="65308" rIns="130615" bIns="6530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43" y="614477"/>
            <a:ext cx="13050317" cy="932688"/>
          </a:xfrm>
        </p:spPr>
        <p:txBody>
          <a:bodyPr tIns="91431"/>
          <a:lstStyle>
            <a:lvl1pPr algn="l">
              <a:buNone/>
              <a:defRPr sz="5400" b="0" cap="none" spc="-214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594461" y="816572"/>
            <a:ext cx="43891" cy="438912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15" tIns="65308" rIns="130615" bIns="65308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657776" y="816572"/>
            <a:ext cx="43891" cy="438912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15" tIns="65308" rIns="130615" bIns="65308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717520" y="816572"/>
            <a:ext cx="14630" cy="438912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15" tIns="65308" rIns="130615" bIns="6530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762723" y="816572"/>
            <a:ext cx="14630" cy="438912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15" tIns="65308" rIns="130615" bIns="65308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00765" y="816572"/>
            <a:ext cx="58522" cy="438912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15" tIns="65308" rIns="130615" bIns="65308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614477"/>
            <a:ext cx="13167360" cy="109728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0" y="2124603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48550" y="2124603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9BA231-CE4D-4E55-9297-B99B27CA7B0E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520CBA-5C14-4271-B253-EA36730B09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82720"/>
            <a:ext cx="14187328" cy="1063518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15" tIns="65308" rIns="130615" bIns="6530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718" y="614477"/>
            <a:ext cx="12435840" cy="1097280"/>
          </a:xfrm>
        </p:spPr>
        <p:txBody>
          <a:bodyPr anchor="t"/>
          <a:lstStyle>
            <a:lvl1pPr>
              <a:defRPr sz="57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71700"/>
            <a:ext cx="6464301" cy="767714"/>
          </a:xfrm>
        </p:spPr>
        <p:txBody>
          <a:bodyPr anchor="ctr"/>
          <a:lstStyle>
            <a:lvl1pPr marL="104493" indent="0" algn="l">
              <a:buNone/>
              <a:defRPr sz="3400" b="1">
                <a:solidFill>
                  <a:schemeClr val="accent2"/>
                </a:solidFill>
              </a:defRPr>
            </a:lvl1pPr>
            <a:lvl2pPr>
              <a:buNone/>
              <a:defRPr sz="29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7432042" y="2171700"/>
            <a:ext cx="6466840" cy="767714"/>
          </a:xfrm>
        </p:spPr>
        <p:txBody>
          <a:bodyPr anchor="ctr"/>
          <a:lstStyle>
            <a:lvl1pPr marL="104493" indent="0">
              <a:buNone/>
              <a:defRPr sz="3400" b="1">
                <a:solidFill>
                  <a:schemeClr val="accent2"/>
                </a:solidFill>
              </a:defRPr>
            </a:lvl1pPr>
            <a:lvl2pPr>
              <a:buNone/>
              <a:defRPr sz="29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731520" y="2950845"/>
            <a:ext cx="6464301" cy="475122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2" y="2950845"/>
            <a:ext cx="6466840" cy="475122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9BA231-CE4D-4E55-9297-B99B27CA7B0E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520CBA-5C14-4271-B253-EA36730B09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40464" y="816572"/>
            <a:ext cx="73152" cy="438912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15" tIns="65308" rIns="130615" bIns="65308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5688" y="816572"/>
            <a:ext cx="43891" cy="438912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15" tIns="65308" rIns="130615" bIns="65308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5203" y="816572"/>
            <a:ext cx="14630" cy="438912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15" tIns="65308" rIns="130615" bIns="6530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816572"/>
            <a:ext cx="14630" cy="438912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15" tIns="65308" rIns="130615" bIns="65308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239632" y="816572"/>
            <a:ext cx="43891" cy="438912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15" tIns="65308" rIns="130615" bIns="65308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302947" y="816572"/>
            <a:ext cx="43891" cy="438912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15" tIns="65308" rIns="130615" bIns="65308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362691" y="816572"/>
            <a:ext cx="14630" cy="438912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15" tIns="65308" rIns="130615" bIns="6530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407895" y="816572"/>
            <a:ext cx="14630" cy="438912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15" tIns="65308" rIns="130615" bIns="65308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45936" y="816572"/>
            <a:ext cx="58522" cy="438912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15" tIns="65308" rIns="130615" bIns="65308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614477"/>
            <a:ext cx="12435840" cy="1097280"/>
          </a:xfrm>
        </p:spPr>
        <p:txBody>
          <a:bodyPr/>
          <a:lstStyle>
            <a:lvl1pPr>
              <a:defRPr sz="57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9BA231-CE4D-4E55-9297-B99B27CA7B0E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520CBA-5C14-4271-B253-EA36730B09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9BA231-CE4D-4E55-9297-B99B27CA7B0E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520CBA-5C14-4271-B253-EA36730B09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327660"/>
            <a:ext cx="13167360" cy="1394460"/>
          </a:xfrm>
        </p:spPr>
        <p:txBody>
          <a:bodyPr anchor="ctr"/>
          <a:lstStyle>
            <a:lvl1pPr algn="l">
              <a:buNone/>
              <a:defRPr sz="5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097280" y="1722120"/>
            <a:ext cx="4023360" cy="5486400"/>
          </a:xfrm>
        </p:spPr>
        <p:txBody>
          <a:bodyPr/>
          <a:lstStyle>
            <a:lvl1pPr marL="78369" indent="0">
              <a:buNone/>
              <a:defRPr sz="2600"/>
            </a:lvl1pPr>
            <a:lvl2pPr>
              <a:buNone/>
              <a:defRPr sz="1700"/>
            </a:lvl2pPr>
            <a:lvl3pPr>
              <a:buNone/>
              <a:defRPr sz="1400"/>
            </a:lvl3pPr>
            <a:lvl4pPr>
              <a:buNone/>
              <a:defRPr sz="1300"/>
            </a:lvl4pPr>
            <a:lvl5pPr>
              <a:buNone/>
              <a:defRPr sz="13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486400" y="1722120"/>
            <a:ext cx="8778240" cy="5486400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9BA231-CE4D-4E55-9297-B99B27CA7B0E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520CBA-5C14-4271-B253-EA36730B09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88851" y="2"/>
            <a:ext cx="14045184" cy="2253644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15" tIns="65308" rIns="130615" bIns="6530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81112" y="2262034"/>
            <a:ext cx="14052195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13649884" y="1437347"/>
            <a:ext cx="159316" cy="20554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1463040" y="529503"/>
            <a:ext cx="10972800" cy="842099"/>
          </a:xfrm>
        </p:spPr>
        <p:txBody>
          <a:bodyPr anchor="b"/>
          <a:lstStyle>
            <a:lvl1pPr algn="l">
              <a:buNone/>
              <a:defRPr sz="3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8851" y="2272537"/>
            <a:ext cx="14045184" cy="595217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46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463040" y="1380173"/>
            <a:ext cx="10972800" cy="822960"/>
          </a:xfrm>
        </p:spPr>
        <p:txBody>
          <a:bodyPr/>
          <a:lstStyle>
            <a:lvl1pPr marL="39185" indent="0">
              <a:spcBef>
                <a:spcPts val="0"/>
              </a:spcBef>
              <a:buNone/>
              <a:defRPr sz="2000">
                <a:solidFill>
                  <a:srgbClr val="FFFFFF"/>
                </a:solidFill>
              </a:defRPr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13893724" y="1620227"/>
            <a:ext cx="159316" cy="20554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13338696" y="1744022"/>
            <a:ext cx="159316" cy="20554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3200" y="66599"/>
            <a:ext cx="3413760" cy="438150"/>
          </a:xfrm>
        </p:spPr>
        <p:txBody>
          <a:bodyPr/>
          <a:lstStyle>
            <a:extLst/>
          </a:lstStyle>
          <a:p>
            <a:fld id="{679BA231-CE4D-4E55-9297-B99B27CA7B0E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63040" y="66599"/>
            <a:ext cx="8900160" cy="43815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76960" y="66599"/>
            <a:ext cx="731520" cy="438150"/>
          </a:xfrm>
        </p:spPr>
        <p:txBody>
          <a:bodyPr/>
          <a:lstStyle>
            <a:extLst/>
          </a:lstStyle>
          <a:p>
            <a:fld id="{97520CBA-5C14-4271-B253-EA36730B09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585216" cy="8225347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15" tIns="65308" rIns="130615" bIns="6530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408467" y="6056873"/>
            <a:ext cx="117043" cy="202996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15" tIns="65308" rIns="130615" bIns="6530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408467" y="5756183"/>
            <a:ext cx="117043" cy="27432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15" tIns="65308" rIns="130615" bIns="6530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08467" y="5565222"/>
            <a:ext cx="117043" cy="16459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15" tIns="65308" rIns="130615" bIns="6530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08467" y="5451071"/>
            <a:ext cx="117043" cy="877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15" tIns="65308" rIns="130615" bIns="65308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95293" y="816572"/>
            <a:ext cx="73152" cy="438912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15" tIns="65308" rIns="130615" bIns="65308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30517" y="816572"/>
            <a:ext cx="43891" cy="438912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15" tIns="65308" rIns="130615" bIns="65308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00032" y="816572"/>
            <a:ext cx="14630" cy="438912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15" tIns="65308" rIns="130615" bIns="6530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354829" y="816572"/>
            <a:ext cx="14630" cy="438912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15" tIns="65308" rIns="130615" bIns="65308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463040" y="614477"/>
            <a:ext cx="12435840" cy="1097280"/>
          </a:xfrm>
          <a:prstGeom prst="rect">
            <a:avLst/>
          </a:prstGeom>
        </p:spPr>
        <p:txBody>
          <a:bodyPr vert="horz" lIns="130615" tIns="65308" rIns="130615" bIns="65308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463040" y="2140272"/>
            <a:ext cx="12435840" cy="5486400"/>
          </a:xfrm>
          <a:prstGeom prst="rect">
            <a:avLst/>
          </a:prstGeom>
        </p:spPr>
        <p:txBody>
          <a:bodyPr vert="horz" lIns="130615" tIns="65308" rIns="130615" bIns="65308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0363200" y="7700012"/>
            <a:ext cx="3413760" cy="438150"/>
          </a:xfrm>
          <a:prstGeom prst="rect">
            <a:avLst/>
          </a:prstGeom>
        </p:spPr>
        <p:txBody>
          <a:bodyPr vert="horz" lIns="130615" tIns="65308" rIns="130615" bIns="65308" anchor="b"/>
          <a:lstStyle>
            <a:lvl1pPr algn="l" eaLnBrk="1" latinLnBrk="0" hangingPunct="1">
              <a:defRPr kumimoji="0" sz="1600">
                <a:solidFill>
                  <a:schemeClr val="tx2"/>
                </a:solidFill>
              </a:defRPr>
            </a:lvl1pPr>
            <a:extLst/>
          </a:lstStyle>
          <a:p>
            <a:fld id="{679BA231-CE4D-4E55-9297-B99B27CA7B0E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463040" y="7700012"/>
            <a:ext cx="8900160" cy="438150"/>
          </a:xfrm>
          <a:prstGeom prst="rect">
            <a:avLst/>
          </a:prstGeom>
        </p:spPr>
        <p:txBody>
          <a:bodyPr vert="horz" lIns="130615" tIns="65308" rIns="130615" bIns="65308" anchor="b"/>
          <a:lstStyle>
            <a:lvl1pPr algn="r" eaLnBrk="1" latinLnBrk="0" hangingPunct="1">
              <a:defRPr kumimoji="0" sz="16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3776960" y="7700012"/>
            <a:ext cx="731520" cy="438150"/>
          </a:xfrm>
          <a:prstGeom prst="rect">
            <a:avLst/>
          </a:prstGeom>
        </p:spPr>
        <p:txBody>
          <a:bodyPr vert="horz" lIns="130615" tIns="65308" rIns="130615" bIns="65308" anchor="b"/>
          <a:lstStyle>
            <a:lvl1pPr algn="l" eaLnBrk="1" latinLnBrk="0" hangingPunct="1">
              <a:defRPr kumimoji="0" sz="1700">
                <a:solidFill>
                  <a:schemeClr val="tx2"/>
                </a:solidFill>
              </a:defRPr>
            </a:lvl1pPr>
            <a:extLst/>
          </a:lstStyle>
          <a:p>
            <a:fld id="{97520CBA-5C14-4271-B253-EA36730B09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700" kern="1200" spc="-143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587769" indent="-489808" algn="l" rtl="0" eaLnBrk="1" latinLnBrk="0" hangingPunct="1">
        <a:spcBef>
          <a:spcPts val="1000"/>
        </a:spcBef>
        <a:buClr>
          <a:schemeClr val="tx2"/>
        </a:buClr>
        <a:buSzPct val="95000"/>
        <a:buFont typeface="Wingdings"/>
        <a:buChar char=""/>
        <a:defRPr kumimoji="0"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57986" indent="-408174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423709" indent="-326539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2494" indent="-326539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2115971" indent="-300416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2509" indent="-300416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2716803" indent="-261231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2991096" indent="-261231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388" indent="-261231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530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061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5923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61231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653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9184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2246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hyperlink" Target="http://rsbweb.nih.gov/ij/download.html" TargetMode="Externa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94560"/>
            <a:ext cx="14630400" cy="1645920"/>
          </a:xfrm>
          <a:effectLst/>
        </p:spPr>
        <p:txBody>
          <a:bodyPr/>
          <a:lstStyle/>
          <a:p>
            <a:pPr algn="ctr"/>
            <a:r>
              <a:rPr lang="en-US" sz="5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Lessons Learned through the Development and Publication of AstroImageJ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63040" y="4297680"/>
            <a:ext cx="11704320" cy="173736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Karen Collins</a:t>
            </a:r>
          </a:p>
          <a:p>
            <a:pPr algn="ctr">
              <a:buNone/>
            </a:pP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Harvard-Smithsonian Center for Astrophysics</a:t>
            </a:r>
          </a:p>
          <a:p>
            <a:pPr algn="ctr">
              <a:buNone/>
            </a:pP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kcollins@cfa.harvard.edu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81300" y="6400800"/>
            <a:ext cx="9067800" cy="594360"/>
          </a:xfrm>
        </p:spPr>
        <p:txBody>
          <a:bodyPr>
            <a:noAutofit/>
          </a:bodyPr>
          <a:lstStyle/>
          <a:p>
            <a:pPr marL="324272" indent="0" algn="just">
              <a:buNone/>
            </a:pP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Collaborators: John F. Kielkopf, Keivan G. Stassun, Frederic V. Hessman 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840480" y="7086600"/>
            <a:ext cx="6949440" cy="609600"/>
          </a:xfrm>
          <a:prstGeom prst="rect">
            <a:avLst/>
          </a:prstGeom>
        </p:spPr>
        <p:txBody>
          <a:bodyPr vert="horz" lIns="130615" tIns="65308" rIns="130615" bIns="65308">
            <a:noAutofit/>
          </a:bodyPr>
          <a:lstStyle/>
          <a:p>
            <a:pPr marL="587769" indent="-489808" algn="ctr">
              <a:spcBef>
                <a:spcPts val="1000"/>
              </a:spcBef>
              <a:buClr>
                <a:schemeClr val="tx2"/>
              </a:buClr>
              <a:buSzPct val="95000"/>
            </a:pPr>
            <a:r>
              <a:rPr lang="en-US" sz="3400" dirty="0" smtClean="0"/>
              <a:t>Thursday, January 11th, 2018</a:t>
            </a:r>
            <a:endParaRPr lang="en-US" sz="3400" dirty="0"/>
          </a:p>
        </p:txBody>
      </p:sp>
      <p:pic>
        <p:nvPicPr>
          <p:cNvPr id="15" name="Picture 3" descr="Q:\Observations\_KELT-6\PublicationsAndProposals\Signature without tag-png\UL_signature_onbla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72600" y="228600"/>
            <a:ext cx="2632728" cy="914400"/>
          </a:xfrm>
          <a:prstGeom prst="rect">
            <a:avLst/>
          </a:prstGeom>
          <a:noFill/>
        </p:spPr>
      </p:pic>
      <p:pic>
        <p:nvPicPr>
          <p:cNvPr id="16" name="Picture 15" descr="vanderbilt_logo.tiff"/>
          <p:cNvPicPr>
            <a:picLocks noChangeAspect="1"/>
          </p:cNvPicPr>
          <p:nvPr/>
        </p:nvPicPr>
        <p:blipFill>
          <a:blip r:embed="rId4" cstate="print"/>
          <a:srcRect l="9532" t="25000" r="10396" b="25000"/>
          <a:stretch>
            <a:fillRect/>
          </a:stretch>
        </p:blipFill>
        <p:spPr>
          <a:xfrm>
            <a:off x="2438400" y="375557"/>
            <a:ext cx="2606038" cy="620486"/>
          </a:xfrm>
          <a:prstGeom prst="rect">
            <a:avLst/>
          </a:prstGeom>
        </p:spPr>
      </p:pic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268200" y="381000"/>
            <a:ext cx="1628775" cy="59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Q:\PresentationsAndProposals\cfa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0" y="304800"/>
            <a:ext cx="1798510" cy="1524000"/>
          </a:xfrm>
          <a:prstGeom prst="rect">
            <a:avLst/>
          </a:prstGeom>
          <a:noFill/>
        </p:spPr>
      </p:pic>
      <p:pic>
        <p:nvPicPr>
          <p:cNvPr id="19" name="Picture 4" descr="C:\Users\Karen\Documents\TESS\hscf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0200" y="304800"/>
            <a:ext cx="1600200" cy="1600200"/>
          </a:xfrm>
          <a:prstGeom prst="rect">
            <a:avLst/>
          </a:prstGeom>
          <a:noFill/>
        </p:spPr>
      </p:pic>
      <p:pic>
        <p:nvPicPr>
          <p:cNvPr id="228357" name="Picture 5" descr="C:\Users\Karen\Documents\TESS\Uni Goettingen - Logo 4c RGB - 600dp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500736"/>
            <a:ext cx="1979613" cy="3701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13167360" cy="1097280"/>
          </a:xfrm>
        </p:spPr>
        <p:txBody>
          <a:bodyPr/>
          <a:lstStyle/>
          <a:p>
            <a:pPr algn="ctr"/>
            <a:r>
              <a:rPr lang="en-US" dirty="0" smtClean="0"/>
              <a:t>AstroImageJ – Lessons Learned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14097000" cy="6705600"/>
          </a:xfrm>
        </p:spPr>
        <p:txBody>
          <a:bodyPr>
            <a:normAutofit lnSpcReduction="10000"/>
          </a:bodyPr>
          <a:lstStyle/>
          <a:p>
            <a:pPr>
              <a:spcAft>
                <a:spcPts val="857"/>
              </a:spcAft>
            </a:pPr>
            <a:r>
              <a:rPr lang="en-US" dirty="0" smtClean="0"/>
              <a:t>Choose dev. environ. that supports Windows, Linux, OS X</a:t>
            </a:r>
          </a:p>
          <a:p>
            <a:pPr>
              <a:spcAft>
                <a:spcPts val="857"/>
              </a:spcAft>
            </a:pPr>
            <a:r>
              <a:rPr lang="en-US" dirty="0" smtClean="0"/>
              <a:t>Provide easy installation and update methods</a:t>
            </a:r>
          </a:p>
          <a:p>
            <a:pPr>
              <a:spcAft>
                <a:spcPts val="857"/>
              </a:spcAft>
            </a:pPr>
            <a:r>
              <a:rPr lang="en-US" dirty="0" smtClean="0"/>
              <a:t>Build an early small user base to get feed back</a:t>
            </a:r>
          </a:p>
          <a:p>
            <a:pPr>
              <a:spcAft>
                <a:spcPts val="857"/>
              </a:spcAft>
            </a:pPr>
            <a:r>
              <a:rPr lang="en-US" dirty="0" smtClean="0"/>
              <a:t>Specify </a:t>
            </a:r>
            <a:r>
              <a:rPr lang="en-US" dirty="0" smtClean="0"/>
              <a:t>how your </a:t>
            </a:r>
            <a:r>
              <a:rPr lang="en-US" dirty="0" smtClean="0"/>
              <a:t>software is </a:t>
            </a:r>
            <a:r>
              <a:rPr lang="en-US" dirty="0" smtClean="0"/>
              <a:t>licensed</a:t>
            </a:r>
          </a:p>
          <a:p>
            <a:pPr>
              <a:spcAft>
                <a:spcPts val="857"/>
              </a:spcAft>
            </a:pPr>
            <a:r>
              <a:rPr lang="en-US" dirty="0" smtClean="0"/>
              <a:t>Publish early to ASCL for permanent citable link</a:t>
            </a:r>
          </a:p>
          <a:p>
            <a:pPr>
              <a:spcAft>
                <a:spcPts val="857"/>
              </a:spcAft>
            </a:pPr>
            <a:r>
              <a:rPr lang="en-US" dirty="0" smtClean="0"/>
              <a:t>Publish </a:t>
            </a:r>
            <a:r>
              <a:rPr lang="en-US" dirty="0" smtClean="0"/>
              <a:t>to a journal as code matures</a:t>
            </a:r>
          </a:p>
          <a:p>
            <a:pPr>
              <a:spcAft>
                <a:spcPts val="857"/>
              </a:spcAft>
            </a:pPr>
            <a:r>
              <a:rPr lang="en-US" dirty="0" smtClean="0"/>
              <a:t>Provide online forum for support</a:t>
            </a:r>
          </a:p>
          <a:p>
            <a:pPr>
              <a:spcAft>
                <a:spcPts val="857"/>
              </a:spcAft>
            </a:pPr>
            <a:r>
              <a:rPr lang="en-US" dirty="0" smtClean="0"/>
              <a:t>Make source code easily accessible</a:t>
            </a:r>
          </a:p>
          <a:p>
            <a:pPr>
              <a:spcAft>
                <a:spcPts val="857"/>
              </a:spcAft>
            </a:pPr>
            <a:endParaRPr lang="en-US" dirty="0" smtClean="0"/>
          </a:p>
          <a:p>
            <a:pPr>
              <a:spcAft>
                <a:spcPts val="857"/>
              </a:spcAft>
            </a:pPr>
            <a:endParaRPr lang="en-US" dirty="0" smtClean="0"/>
          </a:p>
          <a:p>
            <a:pPr>
              <a:spcAft>
                <a:spcPts val="857"/>
              </a:spcAft>
            </a:pPr>
            <a:endParaRPr lang="en-US" dirty="0" smtClean="0"/>
          </a:p>
          <a:p>
            <a:pPr>
              <a:spcAft>
                <a:spcPts val="857"/>
              </a:spcAft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13167360" cy="1097280"/>
          </a:xfrm>
        </p:spPr>
        <p:txBody>
          <a:bodyPr/>
          <a:lstStyle/>
          <a:p>
            <a:pPr algn="ctr"/>
            <a:r>
              <a:rPr lang="en-US" dirty="0" smtClean="0"/>
              <a:t>AstroImageJ – Public Release?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13655040" cy="5410200"/>
          </a:xfrm>
        </p:spPr>
        <p:txBody>
          <a:bodyPr>
            <a:normAutofit/>
          </a:bodyPr>
          <a:lstStyle/>
          <a:p>
            <a:pPr>
              <a:spcAft>
                <a:spcPts val="857"/>
              </a:spcAft>
            </a:pPr>
            <a:r>
              <a:rPr lang="en-US" dirty="0" smtClean="0"/>
              <a:t>Spent ~2 years developing code to support my research</a:t>
            </a:r>
          </a:p>
          <a:p>
            <a:pPr>
              <a:spcAft>
                <a:spcPts val="857"/>
              </a:spcAft>
            </a:pPr>
            <a:r>
              <a:rPr lang="en-US" dirty="0" smtClean="0"/>
              <a:t>Had no intentions of releasing to public</a:t>
            </a:r>
          </a:p>
          <a:p>
            <a:pPr>
              <a:spcAft>
                <a:spcPts val="857"/>
              </a:spcAft>
            </a:pPr>
            <a:r>
              <a:rPr lang="en-US" dirty="0" smtClean="0"/>
              <a:t>Became involved in KELT Follow-up network </a:t>
            </a:r>
          </a:p>
          <a:p>
            <a:pPr>
              <a:spcAft>
                <a:spcPts val="857"/>
              </a:spcAft>
            </a:pPr>
            <a:r>
              <a:rPr lang="en-US" dirty="0" smtClean="0"/>
              <a:t>Other KELT-FUN observers asked how I reduced data</a:t>
            </a:r>
          </a:p>
          <a:p>
            <a:pPr>
              <a:spcAft>
                <a:spcPts val="857"/>
              </a:spcAft>
            </a:pPr>
            <a:r>
              <a:rPr lang="en-US" dirty="0" smtClean="0"/>
              <a:t>Posted a publically available version on UofL’s website</a:t>
            </a:r>
          </a:p>
          <a:p>
            <a:pPr>
              <a:spcAft>
                <a:spcPts val="857"/>
              </a:spcAft>
            </a:pPr>
            <a:endParaRPr lang="en-US" dirty="0" smtClean="0"/>
          </a:p>
          <a:p>
            <a:pPr>
              <a:spcAft>
                <a:spcPts val="857"/>
              </a:spcAft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13167360" cy="1097280"/>
          </a:xfrm>
        </p:spPr>
        <p:txBody>
          <a:bodyPr/>
          <a:lstStyle/>
          <a:p>
            <a:pPr algn="ctr"/>
            <a:r>
              <a:rPr lang="en-US" dirty="0" err="1" smtClean="0"/>
              <a:t>AstroImageJ</a:t>
            </a:r>
            <a:r>
              <a:rPr lang="en-US" dirty="0" smtClean="0"/>
              <a:t> Website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13655040" cy="6858000"/>
          </a:xfrm>
        </p:spPr>
        <p:txBody>
          <a:bodyPr>
            <a:normAutofit/>
          </a:bodyPr>
          <a:lstStyle/>
          <a:p>
            <a:pPr>
              <a:spcAft>
                <a:spcPts val="857"/>
              </a:spcAft>
            </a:pPr>
            <a:r>
              <a:rPr lang="en-US" dirty="0" smtClean="0"/>
              <a:t>Screen shots</a:t>
            </a:r>
          </a:p>
          <a:p>
            <a:pPr>
              <a:spcAft>
                <a:spcPts val="857"/>
              </a:spcAft>
            </a:pPr>
            <a:r>
              <a:rPr lang="en-US" dirty="0" smtClean="0"/>
              <a:t>Feature overview</a:t>
            </a:r>
          </a:p>
          <a:p>
            <a:pPr>
              <a:spcAft>
                <a:spcPts val="857"/>
              </a:spcAft>
            </a:pPr>
            <a:r>
              <a:rPr lang="en-US" dirty="0" smtClean="0"/>
              <a:t>Documentation</a:t>
            </a:r>
          </a:p>
          <a:p>
            <a:pPr>
              <a:spcAft>
                <a:spcPts val="857"/>
              </a:spcAft>
            </a:pPr>
            <a:r>
              <a:rPr lang="en-US" dirty="0" smtClean="0"/>
              <a:t>Installation packages</a:t>
            </a:r>
          </a:p>
          <a:p>
            <a:pPr>
              <a:spcAft>
                <a:spcPts val="857"/>
              </a:spcAft>
            </a:pPr>
            <a:r>
              <a:rPr lang="en-US" dirty="0" smtClean="0"/>
              <a:t>Release notes</a:t>
            </a:r>
          </a:p>
          <a:p>
            <a:pPr>
              <a:spcAft>
                <a:spcPts val="857"/>
              </a:spcAft>
              <a:buNone/>
            </a:pPr>
            <a:endParaRPr lang="en-US" dirty="0" smtClean="0"/>
          </a:p>
          <a:p>
            <a:pPr>
              <a:spcAft>
                <a:spcPts val="857"/>
              </a:spcAft>
            </a:pPr>
            <a:endParaRPr lang="en-US" dirty="0" smtClean="0"/>
          </a:p>
          <a:p>
            <a:pPr>
              <a:spcAft>
                <a:spcPts val="857"/>
              </a:spcAft>
            </a:pPr>
            <a:endParaRPr lang="en-US" dirty="0" smtClean="0"/>
          </a:p>
        </p:txBody>
      </p:sp>
      <p:pic>
        <p:nvPicPr>
          <p:cNvPr id="452610" name="Picture 2"/>
          <p:cNvPicPr>
            <a:picLocks noChangeAspect="1" noChangeArrowheads="1"/>
          </p:cNvPicPr>
          <p:nvPr/>
        </p:nvPicPr>
        <p:blipFill>
          <a:blip r:embed="rId3" cstate="print"/>
          <a:srcRect l="13711" t="1836" r="1340" b="1836"/>
          <a:stretch>
            <a:fillRect/>
          </a:stretch>
        </p:blipFill>
        <p:spPr bwMode="auto">
          <a:xfrm>
            <a:off x="7467601" y="1066800"/>
            <a:ext cx="2743200" cy="218390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526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92538" y="3276601"/>
            <a:ext cx="4540291" cy="21336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526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5486400"/>
            <a:ext cx="6084888" cy="122508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5261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0" y="6781800"/>
            <a:ext cx="2997200" cy="138186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1440"/>
            <a:ext cx="14630400" cy="1097280"/>
          </a:xfrm>
        </p:spPr>
        <p:txBody>
          <a:bodyPr/>
          <a:lstStyle/>
          <a:p>
            <a:pPr algn="ctr"/>
            <a:r>
              <a:rPr lang="en-US" dirty="0" smtClean="0"/>
              <a:t>AstroImageJ – What is it?</a:t>
            </a:r>
            <a:endParaRPr lang="en-US" dirty="0"/>
          </a:p>
        </p:txBody>
      </p:sp>
      <p:graphicFrame>
        <p:nvGraphicFramePr>
          <p:cNvPr id="17" name="Object 6"/>
          <p:cNvGraphicFramePr>
            <a:graphicFrameLocks noChangeAspect="1"/>
          </p:cNvGraphicFramePr>
          <p:nvPr/>
        </p:nvGraphicFramePr>
        <p:xfrm>
          <a:off x="7213600" y="4008120"/>
          <a:ext cx="203200" cy="213360"/>
        </p:xfrm>
        <a:graphic>
          <a:graphicData uri="http://schemas.openxmlformats.org/presentationml/2006/ole">
            <p:oleObj spid="_x0000_s87042" name="Equation" r:id="rId4" imgW="126720" imgH="177480" progId="">
              <p:embed/>
            </p:oleObj>
          </a:graphicData>
        </a:graphic>
      </p:graphicFrame>
      <p:graphicFrame>
        <p:nvGraphicFramePr>
          <p:cNvPr id="18" name="Object 7"/>
          <p:cNvGraphicFramePr>
            <a:graphicFrameLocks noChangeAspect="1"/>
          </p:cNvGraphicFramePr>
          <p:nvPr/>
        </p:nvGraphicFramePr>
        <p:xfrm>
          <a:off x="7213600" y="4008120"/>
          <a:ext cx="203200" cy="213360"/>
        </p:xfrm>
        <a:graphic>
          <a:graphicData uri="http://schemas.openxmlformats.org/presentationml/2006/ole">
            <p:oleObj spid="_x0000_s87043" name="Equation" r:id="rId5" imgW="126720" imgH="177480" progId="">
              <p:embed/>
            </p:oleObj>
          </a:graphicData>
        </a:graphic>
      </p:graphicFrame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0" y="731520"/>
            <a:ext cx="9753600" cy="3291840"/>
          </a:xfrm>
        </p:spPr>
        <p:txBody>
          <a:bodyPr>
            <a:noAutofit/>
          </a:bodyPr>
          <a:lstStyle/>
          <a:p>
            <a:r>
              <a:rPr lang="en-US" sz="3600" dirty="0" smtClean="0"/>
              <a:t>Astronomical data reduction</a:t>
            </a:r>
          </a:p>
          <a:p>
            <a:r>
              <a:rPr lang="en-US" sz="3600" dirty="0" smtClean="0"/>
              <a:t>Image display &amp; analysis</a:t>
            </a:r>
          </a:p>
          <a:p>
            <a:r>
              <a:rPr lang="en-US" sz="3600" dirty="0" smtClean="0"/>
              <a:t>Time-series diff photometry</a:t>
            </a:r>
          </a:p>
          <a:p>
            <a:r>
              <a:rPr lang="en-US" sz="3600" dirty="0" smtClean="0"/>
              <a:t>Java, so runs on all platforms</a:t>
            </a:r>
          </a:p>
          <a:p>
            <a:r>
              <a:rPr lang="en-US" sz="3600" dirty="0" smtClean="0"/>
              <a:t>GUI driven</a:t>
            </a:r>
          </a:p>
          <a:p>
            <a:pPr>
              <a:buNone/>
            </a:pPr>
            <a:endParaRPr lang="en-US" sz="2600" dirty="0">
              <a:hlinkClick r:id="rId6"/>
            </a:endParaRPr>
          </a:p>
        </p:txBody>
      </p:sp>
      <p:pic>
        <p:nvPicPr>
          <p:cNvPr id="87050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0" y="2638313"/>
            <a:ext cx="5337891" cy="553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1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29400" y="838200"/>
            <a:ext cx="4175760" cy="172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29000" y="3556668"/>
            <a:ext cx="5455920" cy="4570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13167360" cy="1097280"/>
          </a:xfrm>
        </p:spPr>
        <p:txBody>
          <a:bodyPr/>
          <a:lstStyle/>
          <a:p>
            <a:pPr algn="ctr"/>
            <a:r>
              <a:rPr lang="en-US" dirty="0" smtClean="0"/>
              <a:t>AstroImageJ – Publication Path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14020800" cy="6858000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857"/>
              </a:spcAft>
            </a:pPr>
            <a:r>
              <a:rPr lang="en-US" dirty="0" smtClean="0"/>
              <a:t>KELT-FUN users were perfect “focus group” – great feedback</a:t>
            </a:r>
          </a:p>
          <a:p>
            <a:pPr>
              <a:spcAft>
                <a:spcPts val="857"/>
              </a:spcAft>
            </a:pPr>
            <a:r>
              <a:rPr lang="en-US" dirty="0" smtClean="0"/>
              <a:t>AIJ results started appearing in journals, needed citable reference</a:t>
            </a:r>
          </a:p>
          <a:p>
            <a:pPr>
              <a:spcAft>
                <a:spcPts val="857"/>
              </a:spcAft>
            </a:pPr>
            <a:r>
              <a:rPr lang="en-US" dirty="0" smtClean="0"/>
              <a:t>Next step - Astrophysics Source Code Library</a:t>
            </a:r>
          </a:p>
          <a:p>
            <a:pPr lvl="1">
              <a:spcAft>
                <a:spcPts val="857"/>
              </a:spcAft>
            </a:pPr>
            <a:r>
              <a:rPr lang="en-US" dirty="0" smtClean="0"/>
              <a:t>Easy to publish, permanent</a:t>
            </a:r>
          </a:p>
          <a:p>
            <a:pPr lvl="1">
              <a:spcAft>
                <a:spcPts val="857"/>
              </a:spcAft>
            </a:pPr>
            <a:r>
              <a:rPr lang="en-US" dirty="0" smtClean="0"/>
              <a:t>Provided citable reference</a:t>
            </a:r>
          </a:p>
          <a:p>
            <a:pPr lvl="1">
              <a:spcAft>
                <a:spcPts val="857"/>
              </a:spcAft>
            </a:pPr>
            <a:r>
              <a:rPr lang="en-US" dirty="0" smtClean="0"/>
              <a:t>Link to AIJ website</a:t>
            </a:r>
          </a:p>
          <a:p>
            <a:pPr>
              <a:spcAft>
                <a:spcPts val="857"/>
              </a:spcAft>
            </a:pPr>
            <a:r>
              <a:rPr lang="en-US" dirty="0" smtClean="0"/>
              <a:t>Users outside my collaboration started to adopt AIJ</a:t>
            </a:r>
          </a:p>
          <a:p>
            <a:pPr>
              <a:spcAft>
                <a:spcPts val="857"/>
              </a:spcAft>
            </a:pPr>
            <a:r>
              <a:rPr lang="en-US" dirty="0" smtClean="0"/>
              <a:t>Needed additional documentation to reduce support load</a:t>
            </a:r>
          </a:p>
          <a:p>
            <a:pPr>
              <a:spcAft>
                <a:spcPts val="857"/>
              </a:spcAft>
            </a:pPr>
            <a:r>
              <a:rPr lang="en-US" dirty="0" smtClean="0"/>
              <a:t>Astronomical Journal started new software publication policy </a:t>
            </a:r>
          </a:p>
          <a:p>
            <a:pPr>
              <a:spcAft>
                <a:spcPts val="857"/>
              </a:spcAft>
            </a:pPr>
            <a:r>
              <a:rPr lang="en-US" dirty="0" smtClean="0"/>
              <a:t>Published in AJ (</a:t>
            </a:r>
            <a:r>
              <a:rPr lang="en-US" sz="3300" dirty="0" smtClean="0"/>
              <a:t>expected good exposure to our potential user</a:t>
            </a:r>
            <a:r>
              <a:rPr lang="en-US" dirty="0" smtClean="0"/>
              <a:t>)</a:t>
            </a:r>
          </a:p>
          <a:p>
            <a:pPr>
              <a:spcAft>
                <a:spcPts val="857"/>
              </a:spcAft>
            </a:pPr>
            <a:endParaRPr lang="en-US" dirty="0" smtClean="0"/>
          </a:p>
        </p:txBody>
      </p:sp>
      <p:pic>
        <p:nvPicPr>
          <p:cNvPr id="4495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429000"/>
            <a:ext cx="5410201" cy="179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13167360" cy="1097280"/>
          </a:xfrm>
        </p:spPr>
        <p:txBody>
          <a:bodyPr/>
          <a:lstStyle/>
          <a:p>
            <a:pPr algn="ctr"/>
            <a:r>
              <a:rPr lang="en-US" dirty="0" smtClean="0"/>
              <a:t>AstroImageJ – Publication Results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8686800" cy="5334000"/>
          </a:xfrm>
        </p:spPr>
        <p:txBody>
          <a:bodyPr>
            <a:normAutofit lnSpcReduction="10000"/>
          </a:bodyPr>
          <a:lstStyle/>
          <a:p>
            <a:pPr>
              <a:spcAft>
                <a:spcPts val="857"/>
              </a:spcAft>
            </a:pPr>
            <a:r>
              <a:rPr lang="en-US" dirty="0" smtClean="0"/>
              <a:t>AJ seems to have been good fit </a:t>
            </a:r>
          </a:p>
          <a:p>
            <a:pPr>
              <a:spcAft>
                <a:spcPts val="857"/>
              </a:spcAft>
            </a:pPr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on AJ “most read” list</a:t>
            </a:r>
          </a:p>
          <a:p>
            <a:pPr>
              <a:spcAft>
                <a:spcPts val="857"/>
              </a:spcAft>
            </a:pPr>
            <a:r>
              <a:rPr lang="en-US" dirty="0" smtClean="0"/>
              <a:t>~4000 downloads in first year</a:t>
            </a:r>
          </a:p>
          <a:p>
            <a:pPr>
              <a:spcAft>
                <a:spcPts val="857"/>
              </a:spcAft>
            </a:pPr>
            <a:r>
              <a:rPr lang="en-US" dirty="0" smtClean="0"/>
              <a:t>AIJ now being adopted by</a:t>
            </a:r>
            <a:br>
              <a:rPr lang="en-US" dirty="0" smtClean="0"/>
            </a:br>
            <a:r>
              <a:rPr lang="en-US" dirty="0" smtClean="0"/>
              <a:t>“citizen observer / citizen scientists”…</a:t>
            </a:r>
          </a:p>
          <a:p>
            <a:pPr>
              <a:spcAft>
                <a:spcPts val="857"/>
              </a:spcAft>
            </a:pPr>
            <a:r>
              <a:rPr lang="en-US" dirty="0" smtClean="0"/>
              <a:t>…so Open Access probably helps</a:t>
            </a:r>
          </a:p>
        </p:txBody>
      </p:sp>
      <p:pic>
        <p:nvPicPr>
          <p:cNvPr id="4485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0" y="1371600"/>
            <a:ext cx="4876800" cy="6658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160669" y="3762374"/>
            <a:ext cx="4841082" cy="68526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13167360" cy="1097280"/>
          </a:xfrm>
        </p:spPr>
        <p:txBody>
          <a:bodyPr/>
          <a:lstStyle/>
          <a:p>
            <a:pPr algn="ctr"/>
            <a:r>
              <a:rPr lang="en-US" dirty="0" smtClean="0"/>
              <a:t>AstroImageJ – Support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7620000" cy="6477000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857"/>
              </a:spcAft>
            </a:pPr>
            <a:r>
              <a:rPr lang="en-US" dirty="0" smtClean="0"/>
              <a:t>Original support via email</a:t>
            </a:r>
          </a:p>
          <a:p>
            <a:pPr>
              <a:spcAft>
                <a:spcPts val="857"/>
              </a:spcAft>
            </a:pPr>
            <a:r>
              <a:rPr lang="en-US" dirty="0" smtClean="0"/>
              <a:t>Many users -&gt; too much support</a:t>
            </a:r>
          </a:p>
          <a:p>
            <a:pPr>
              <a:spcAft>
                <a:spcPts val="857"/>
              </a:spcAft>
            </a:pPr>
            <a:r>
              <a:rPr lang="en-US" dirty="0" smtClean="0"/>
              <a:t>User forum helped</a:t>
            </a:r>
          </a:p>
          <a:p>
            <a:pPr lvl="1">
              <a:spcAft>
                <a:spcPts val="857"/>
              </a:spcAft>
            </a:pPr>
            <a:r>
              <a:rPr lang="en-US" dirty="0" smtClean="0"/>
              <a:t>Responses to questions online</a:t>
            </a:r>
          </a:p>
          <a:p>
            <a:pPr lvl="1">
              <a:spcAft>
                <a:spcPts val="857"/>
              </a:spcAft>
            </a:pPr>
            <a:r>
              <a:rPr lang="en-US" dirty="0" smtClean="0"/>
              <a:t>Searchable</a:t>
            </a:r>
          </a:p>
          <a:p>
            <a:pPr lvl="1">
              <a:spcAft>
                <a:spcPts val="857"/>
              </a:spcAft>
            </a:pPr>
            <a:r>
              <a:rPr lang="en-US" dirty="0" smtClean="0"/>
              <a:t>Other users can answer questions</a:t>
            </a:r>
          </a:p>
          <a:p>
            <a:pPr>
              <a:spcAft>
                <a:spcPts val="857"/>
              </a:spcAft>
            </a:pPr>
            <a:r>
              <a:rPr lang="en-US" dirty="0" smtClean="0"/>
              <a:t>Selected </a:t>
            </a:r>
            <a:r>
              <a:rPr lang="en-US" dirty="0" err="1" smtClean="0"/>
              <a:t>Nabble</a:t>
            </a:r>
            <a:r>
              <a:rPr lang="en-US" dirty="0" smtClean="0"/>
              <a:t> (free) </a:t>
            </a:r>
          </a:p>
          <a:p>
            <a:pPr>
              <a:spcAft>
                <a:spcPts val="857"/>
              </a:spcAft>
            </a:pPr>
            <a:r>
              <a:rPr lang="en-US" dirty="0" smtClean="0"/>
              <a:t>Include citation information</a:t>
            </a:r>
          </a:p>
          <a:p>
            <a:pPr>
              <a:spcAft>
                <a:spcPts val="857"/>
              </a:spcAft>
            </a:pPr>
            <a:r>
              <a:rPr lang="en-US" dirty="0" smtClean="0"/>
              <a:t>Include licensing information</a:t>
            </a:r>
          </a:p>
          <a:p>
            <a:pPr lvl="1">
              <a:spcAft>
                <a:spcPts val="857"/>
              </a:spcAft>
            </a:pPr>
            <a:r>
              <a:rPr lang="en-US" dirty="0" smtClean="0"/>
              <a:t>GNU General Public License for AIJ</a:t>
            </a:r>
          </a:p>
        </p:txBody>
      </p:sp>
      <p:pic>
        <p:nvPicPr>
          <p:cNvPr id="4505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1371600"/>
            <a:ext cx="6389798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13167360" cy="1097280"/>
          </a:xfrm>
        </p:spPr>
        <p:txBody>
          <a:bodyPr/>
          <a:lstStyle/>
          <a:p>
            <a:pPr algn="ctr"/>
            <a:r>
              <a:rPr lang="en-US" dirty="0" smtClean="0"/>
              <a:t>AstroImageJ – Software Updates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10668000" cy="6705600"/>
          </a:xfrm>
        </p:spPr>
        <p:txBody>
          <a:bodyPr>
            <a:normAutofit/>
          </a:bodyPr>
          <a:lstStyle/>
          <a:p>
            <a:pPr>
              <a:spcAft>
                <a:spcPts val="857"/>
              </a:spcAft>
            </a:pPr>
            <a:r>
              <a:rPr lang="en-US" dirty="0" smtClean="0"/>
              <a:t>Important to provide simple updates</a:t>
            </a:r>
          </a:p>
          <a:p>
            <a:pPr>
              <a:spcAft>
                <a:spcPts val="857"/>
              </a:spcAft>
            </a:pPr>
            <a:r>
              <a:rPr lang="en-US" dirty="0" smtClean="0"/>
              <a:t>Periodic numbered releases</a:t>
            </a:r>
          </a:p>
          <a:p>
            <a:pPr>
              <a:spcAft>
                <a:spcPts val="857"/>
              </a:spcAft>
            </a:pPr>
            <a:r>
              <a:rPr lang="en-US" dirty="0" smtClean="0"/>
              <a:t>“daily build”</a:t>
            </a:r>
          </a:p>
          <a:p>
            <a:pPr lvl="1">
              <a:spcAft>
                <a:spcPts val="857"/>
              </a:spcAft>
            </a:pPr>
            <a:r>
              <a:rPr lang="en-US" dirty="0" smtClean="0"/>
              <a:t>For quick fixes</a:t>
            </a:r>
          </a:p>
          <a:p>
            <a:pPr lvl="1">
              <a:spcAft>
                <a:spcPts val="857"/>
              </a:spcAft>
            </a:pPr>
            <a:r>
              <a:rPr lang="en-US" dirty="0" smtClean="0"/>
              <a:t>Let user confirm fix before release</a:t>
            </a:r>
          </a:p>
          <a:p>
            <a:pPr lvl="1">
              <a:spcAft>
                <a:spcPts val="857"/>
              </a:spcAft>
            </a:pPr>
            <a:r>
              <a:rPr lang="en-US" dirty="0" smtClean="0"/>
              <a:t>All to revert to old versions for debugging</a:t>
            </a:r>
          </a:p>
        </p:txBody>
      </p:sp>
      <p:pic>
        <p:nvPicPr>
          <p:cNvPr id="4515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96400" y="1752600"/>
            <a:ext cx="4967287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13167360" cy="1097280"/>
          </a:xfrm>
        </p:spPr>
        <p:txBody>
          <a:bodyPr/>
          <a:lstStyle/>
          <a:p>
            <a:pPr algn="ctr"/>
            <a:r>
              <a:rPr lang="en-US" dirty="0" smtClean="0"/>
              <a:t>AstroImageJ – Source Code Distribution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13944600" cy="6705600"/>
          </a:xfrm>
        </p:spPr>
        <p:txBody>
          <a:bodyPr>
            <a:normAutofit/>
          </a:bodyPr>
          <a:lstStyle/>
          <a:p>
            <a:pPr>
              <a:spcAft>
                <a:spcPts val="857"/>
              </a:spcAft>
            </a:pPr>
            <a:r>
              <a:rPr lang="en-US" dirty="0" smtClean="0"/>
              <a:t>Source code is Java</a:t>
            </a:r>
          </a:p>
          <a:p>
            <a:pPr lvl="1">
              <a:spcAft>
                <a:spcPts val="857"/>
              </a:spcAft>
            </a:pPr>
            <a:r>
              <a:rPr lang="en-US" dirty="0" smtClean="0"/>
              <a:t>Source is included in download package “jar” executable file</a:t>
            </a:r>
          </a:p>
          <a:p>
            <a:pPr>
              <a:spcAft>
                <a:spcPts val="857"/>
              </a:spcAft>
            </a:pPr>
            <a:r>
              <a:rPr lang="en-US" dirty="0" smtClean="0"/>
              <a:t>Also available on online repository </a:t>
            </a:r>
            <a:r>
              <a:rPr lang="en-US" dirty="0" err="1" smtClean="0"/>
              <a:t>github</a:t>
            </a:r>
            <a:endParaRPr lang="en-US" dirty="0" smtClean="0"/>
          </a:p>
          <a:p>
            <a:pPr lvl="1">
              <a:spcAft>
                <a:spcPts val="857"/>
              </a:spcAft>
            </a:pPr>
            <a:r>
              <a:rPr lang="en-US" dirty="0" smtClean="0"/>
              <a:t>Helpful for coordinating </a:t>
            </a:r>
            <a:br>
              <a:rPr lang="en-US" dirty="0" smtClean="0"/>
            </a:br>
            <a:r>
              <a:rPr lang="en-US" dirty="0" smtClean="0"/>
              <a:t>multi-person and/or</a:t>
            </a:r>
            <a:br>
              <a:rPr lang="en-US" dirty="0" smtClean="0"/>
            </a:br>
            <a:r>
              <a:rPr lang="en-US" dirty="0" smtClean="0"/>
              <a:t>multi-site development</a:t>
            </a:r>
          </a:p>
          <a:p>
            <a:pPr>
              <a:spcAft>
                <a:spcPts val="857"/>
              </a:spcAft>
              <a:buNone/>
            </a:pPr>
            <a:endParaRPr lang="en-US" dirty="0" smtClean="0"/>
          </a:p>
        </p:txBody>
      </p:sp>
      <p:pic>
        <p:nvPicPr>
          <p:cNvPr id="453635" name="Picture 3"/>
          <p:cNvPicPr>
            <a:picLocks noChangeAspect="1" noChangeArrowheads="1"/>
          </p:cNvPicPr>
          <p:nvPr/>
        </p:nvPicPr>
        <p:blipFill>
          <a:blip r:embed="rId3" cstate="print"/>
          <a:srcRect b="38944"/>
          <a:stretch>
            <a:fillRect/>
          </a:stretch>
        </p:blipFill>
        <p:spPr bwMode="auto">
          <a:xfrm>
            <a:off x="7696200" y="3657600"/>
            <a:ext cx="633185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22959</TotalTime>
  <Words>550</Words>
  <Application>Microsoft Office PowerPoint</Application>
  <PresentationFormat>Custom</PresentationFormat>
  <Paragraphs>95</Paragraphs>
  <Slides>10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Metro</vt:lpstr>
      <vt:lpstr>Equation</vt:lpstr>
      <vt:lpstr>Lessons Learned through the Development and Publication of AstroImageJ</vt:lpstr>
      <vt:lpstr>AstroImageJ – Public Release?</vt:lpstr>
      <vt:lpstr>AstroImageJ Website</vt:lpstr>
      <vt:lpstr>AstroImageJ – What is it?</vt:lpstr>
      <vt:lpstr>AstroImageJ – Publication Path</vt:lpstr>
      <vt:lpstr>AstroImageJ – Publication Results</vt:lpstr>
      <vt:lpstr>AstroImageJ – Support</vt:lpstr>
      <vt:lpstr>AstroImageJ – Software Updates</vt:lpstr>
      <vt:lpstr>AstroImageJ – Source Code Distribution</vt:lpstr>
      <vt:lpstr>AstroImageJ – Lessons Learned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Karen</dc:creator>
  <cp:lastModifiedBy>Karen Collins</cp:lastModifiedBy>
  <cp:revision>2840</cp:revision>
  <dcterms:created xsi:type="dcterms:W3CDTF">2013-05-29T07:26:42Z</dcterms:created>
  <dcterms:modified xsi:type="dcterms:W3CDTF">2018-01-10T18:20:39Z</dcterms:modified>
</cp:coreProperties>
</file>