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2" r:id="rId1"/>
  </p:sldMasterIdLst>
  <p:notesMasterIdLst>
    <p:notesMasterId r:id="rId34"/>
  </p:notesMasterIdLst>
  <p:handoutMasterIdLst>
    <p:handoutMasterId r:id="rId35"/>
  </p:handoutMasterIdLst>
  <p:sldIdLst>
    <p:sldId id="256" r:id="rId2"/>
    <p:sldId id="307" r:id="rId3"/>
    <p:sldId id="312" r:id="rId4"/>
    <p:sldId id="340" r:id="rId5"/>
    <p:sldId id="313" r:id="rId6"/>
    <p:sldId id="336" r:id="rId7"/>
    <p:sldId id="341" r:id="rId8"/>
    <p:sldId id="343" r:id="rId9"/>
    <p:sldId id="325" r:id="rId10"/>
    <p:sldId id="326" r:id="rId11"/>
    <p:sldId id="342" r:id="rId12"/>
    <p:sldId id="332" r:id="rId13"/>
    <p:sldId id="329" r:id="rId14"/>
    <p:sldId id="331" r:id="rId15"/>
    <p:sldId id="345" r:id="rId16"/>
    <p:sldId id="327" r:id="rId17"/>
    <p:sldId id="346" r:id="rId18"/>
    <p:sldId id="276" r:id="rId19"/>
    <p:sldId id="318" r:id="rId20"/>
    <p:sldId id="319" r:id="rId21"/>
    <p:sldId id="333" r:id="rId22"/>
    <p:sldId id="334" r:id="rId23"/>
    <p:sldId id="321" r:id="rId24"/>
    <p:sldId id="322" r:id="rId25"/>
    <p:sldId id="304" r:id="rId26"/>
    <p:sldId id="323" r:id="rId27"/>
    <p:sldId id="324" r:id="rId28"/>
    <p:sldId id="339" r:id="rId29"/>
    <p:sldId id="348" r:id="rId30"/>
    <p:sldId id="347" r:id="rId31"/>
    <p:sldId id="285" r:id="rId32"/>
    <p:sldId id="33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scaleToFitPaper="1"/>
  <p:clrMru>
    <a:srgbClr val="FAF4C1"/>
    <a:srgbClr val="F7FF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372" autoAdjust="0"/>
    <p:restoredTop sz="61728" autoAdjust="0"/>
  </p:normalViewPr>
  <p:slideViewPr>
    <p:cSldViewPr snapToObjects="1">
      <p:cViewPr>
        <p:scale>
          <a:sx n="75" d="100"/>
          <a:sy n="75" d="100"/>
        </p:scale>
        <p:origin x="-1280" y="-88"/>
      </p:cViewPr>
      <p:guideLst>
        <p:guide orient="horz" pos="2160"/>
        <p:guide pos="2880"/>
      </p:guideLst>
    </p:cSldViewPr>
  </p:slideViewPr>
  <p:outlineViewPr>
    <p:cViewPr>
      <p:scale>
        <a:sx n="33" d="100"/>
        <a:sy n="33" d="100"/>
      </p:scale>
      <p:origin x="0" y="224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ice:Documents:ASCL:Complete%20list%20of%20cod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ice:Documents:ASCL:Complete%20list%20of%20co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ice:Documents:ASCL:Complete%20list%20of%20co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lineChart>
        <c:grouping val="stacked"/>
        <c:ser>
          <c:idx val="0"/>
          <c:order val="0"/>
          <c:spPr>
            <a:ln>
              <a:solidFill>
                <a:schemeClr val="tx2">
                  <a:lumMod val="60000"/>
                  <a:lumOff val="40000"/>
                </a:schemeClr>
              </a:solidFill>
            </a:ln>
          </c:spPr>
          <c:marker>
            <c:spPr>
              <a:solidFill>
                <a:srgbClr val="FEB80A"/>
              </a:solidFill>
              <a:ln>
                <a:solidFill>
                  <a:schemeClr val="tx2">
                    <a:lumMod val="60000"/>
                    <a:lumOff val="40000"/>
                  </a:schemeClr>
                </a:solidFill>
              </a:ln>
            </c:spPr>
          </c:marker>
          <c:dLbls>
            <c:dLbl>
              <c:idx val="1"/>
              <c:layout>
                <c:manualLayout>
                  <c:x val="-0.00553928582176904"/>
                  <c:y val="0.015625"/>
                </c:manualLayout>
              </c:layout>
              <c:showVal val="1"/>
            </c:dLbl>
            <c:dLbl>
              <c:idx val="2"/>
              <c:layout>
                <c:manualLayout>
                  <c:x val="-0.0129251456388737"/>
                  <c:y val="0.0182291666666666"/>
                </c:manualLayout>
              </c:layout>
              <c:showVal val="1"/>
            </c:dLbl>
            <c:dLbl>
              <c:idx val="3"/>
              <c:layout>
                <c:manualLayout>
                  <c:x val="-0.0203107146798198"/>
                  <c:y val="0.03125"/>
                </c:manualLayout>
              </c:layout>
              <c:showVal val="1"/>
            </c:dLbl>
            <c:dLbl>
              <c:idx val="4"/>
              <c:layout>
                <c:manualLayout>
                  <c:x val="-0.00553928582176904"/>
                  <c:y val="0.0234375"/>
                </c:manualLayout>
              </c:layout>
              <c:showVal val="1"/>
            </c:dLbl>
            <c:txPr>
              <a:bodyPr/>
              <a:lstStyle/>
              <a:p>
                <a:pPr>
                  <a:defRPr sz="2000" b="1" i="0"/>
                </a:pPr>
                <a:endParaRPr lang="en-US"/>
              </a:p>
            </c:txPr>
            <c:showVal val="1"/>
          </c:dLbls>
          <c:cat>
            <c:strRef>
              <c:f>Stats!$G$61:$G$65</c:f>
              <c:strCache>
                <c:ptCount val="5"/>
                <c:pt idx="0">
                  <c:v>3Q/10</c:v>
                </c:pt>
                <c:pt idx="1">
                  <c:v>4Q/10</c:v>
                </c:pt>
                <c:pt idx="2">
                  <c:v>1Q/11</c:v>
                </c:pt>
                <c:pt idx="3">
                  <c:v>2Q/11</c:v>
                </c:pt>
                <c:pt idx="4">
                  <c:v>3Q/11</c:v>
                </c:pt>
              </c:strCache>
            </c:strRef>
          </c:cat>
          <c:val>
            <c:numRef>
              <c:f>Stats!$H$61:$H$65</c:f>
              <c:numCache>
                <c:formatCode>General</c:formatCode>
                <c:ptCount val="5"/>
                <c:pt idx="0">
                  <c:v>39.0</c:v>
                </c:pt>
                <c:pt idx="1">
                  <c:v>146.0</c:v>
                </c:pt>
                <c:pt idx="2">
                  <c:v>199.0</c:v>
                </c:pt>
                <c:pt idx="3">
                  <c:v>253.0</c:v>
                </c:pt>
                <c:pt idx="4">
                  <c:v>315.0</c:v>
                </c:pt>
              </c:numCache>
            </c:numRef>
          </c:val>
        </c:ser>
        <c:marker val="1"/>
        <c:axId val="493341304"/>
        <c:axId val="493619736"/>
      </c:lineChart>
      <c:catAx>
        <c:axId val="493341304"/>
        <c:scaling>
          <c:orientation val="minMax"/>
        </c:scaling>
        <c:axPos val="b"/>
        <c:tickLblPos val="nextTo"/>
        <c:txPr>
          <a:bodyPr/>
          <a:lstStyle/>
          <a:p>
            <a:pPr>
              <a:defRPr sz="2000"/>
            </a:pPr>
            <a:endParaRPr lang="en-US"/>
          </a:p>
        </c:txPr>
        <c:crossAx val="493619736"/>
        <c:crosses val="autoZero"/>
        <c:auto val="1"/>
        <c:lblAlgn val="ctr"/>
        <c:lblOffset val="100"/>
      </c:catAx>
      <c:valAx>
        <c:axId val="493619736"/>
        <c:scaling>
          <c:orientation val="minMax"/>
        </c:scaling>
        <c:axPos val="l"/>
        <c:numFmt formatCode="General" sourceLinked="1"/>
        <c:tickLblPos val="nextTo"/>
        <c:spPr>
          <a:ln>
            <a:solidFill>
              <a:schemeClr val="tx1"/>
            </a:solidFill>
          </a:ln>
        </c:spPr>
        <c:txPr>
          <a:bodyPr/>
          <a:lstStyle/>
          <a:p>
            <a:pPr>
              <a:defRPr sz="2000"/>
            </a:pPr>
            <a:endParaRPr lang="en-US"/>
          </a:p>
        </c:txPr>
        <c:crossAx val="493341304"/>
        <c:crosses val="autoZero"/>
        <c:crossBetween val="between"/>
      </c:valAx>
      <c:spPr>
        <a:ln>
          <a:solidFill>
            <a:schemeClr val="tx1"/>
          </a:solidFill>
        </a:ln>
      </c:spPr>
    </c:plotArea>
    <c:plotVisOnly val="1"/>
  </c:chart>
  <c:spPr>
    <a:ln>
      <a:noFill/>
    </a:ln>
  </c:spPr>
  <c:txPr>
    <a:bodyPr/>
    <a:lstStyle/>
    <a:p>
      <a:pPr>
        <a:defRPr sz="3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dLbls>
            <c:showVal val="1"/>
          </c:dLbls>
          <c:cat>
            <c:numRef>
              <c:f>Stats!$G$50:$G$54</c:f>
              <c:numCache>
                <c:formatCode>General</c:formatCode>
                <c:ptCount val="5"/>
                <c:pt idx="0">
                  <c:v>2010.0</c:v>
                </c:pt>
                <c:pt idx="1">
                  <c:v>2011.0</c:v>
                </c:pt>
                <c:pt idx="2">
                  <c:v>2012.0</c:v>
                </c:pt>
                <c:pt idx="3">
                  <c:v>2013.0</c:v>
                </c:pt>
                <c:pt idx="4">
                  <c:v>2014.0</c:v>
                </c:pt>
              </c:numCache>
            </c:numRef>
          </c:cat>
          <c:val>
            <c:numRef>
              <c:f>Stats!$H$50:$H$54</c:f>
              <c:numCache>
                <c:formatCode>General</c:formatCode>
                <c:ptCount val="5"/>
                <c:pt idx="0">
                  <c:v>124.0</c:v>
                </c:pt>
                <c:pt idx="1">
                  <c:v>374.0</c:v>
                </c:pt>
                <c:pt idx="2">
                  <c:v>567.0</c:v>
                </c:pt>
                <c:pt idx="3">
                  <c:v>747.0</c:v>
                </c:pt>
                <c:pt idx="4">
                  <c:v>974.0</c:v>
                </c:pt>
              </c:numCache>
            </c:numRef>
          </c:val>
        </c:ser>
        <c:dLbls>
          <c:showVal val="1"/>
        </c:dLbls>
        <c:gapWidth val="75"/>
        <c:axId val="493000760"/>
        <c:axId val="492997688"/>
      </c:barChart>
      <c:catAx>
        <c:axId val="493000760"/>
        <c:scaling>
          <c:orientation val="minMax"/>
        </c:scaling>
        <c:delete val="1"/>
        <c:axPos val="b"/>
        <c:numFmt formatCode="General" sourceLinked="1"/>
        <c:tickLblPos val="nextTo"/>
        <c:crossAx val="492997688"/>
        <c:crosses val="autoZero"/>
        <c:auto val="1"/>
        <c:lblAlgn val="ctr"/>
        <c:lblOffset val="100"/>
      </c:catAx>
      <c:valAx>
        <c:axId val="492997688"/>
        <c:scaling>
          <c:orientation val="minMax"/>
          <c:max val="1000.0"/>
        </c:scaling>
        <c:axPos val="l"/>
        <c:title>
          <c:tx>
            <c:rich>
              <a:bodyPr/>
              <a:lstStyle/>
              <a:p>
                <a:pPr>
                  <a:defRPr/>
                </a:pPr>
                <a:r>
                  <a:rPr lang="en-US"/>
                  <a:t>Number of code entries</a:t>
                </a:r>
              </a:p>
            </c:rich>
          </c:tx>
          <c:layout/>
        </c:title>
        <c:numFmt formatCode="General" sourceLinked="1"/>
        <c:tickLblPos val="nextTo"/>
        <c:crossAx val="493000760"/>
        <c:crosses val="autoZero"/>
        <c:crossBetween val="between"/>
        <c:majorUnit val="250.0"/>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col"/>
        <c:grouping val="clustered"/>
        <c:ser>
          <c:idx val="0"/>
          <c:order val="0"/>
          <c:tx>
            <c:strRef>
              <c:f>'[Complete list of codes.xlsx]Stats'!$AG$3</c:f>
              <c:strCache>
                <c:ptCount val="1"/>
              </c:strCache>
            </c:strRef>
          </c:tx>
          <c:dLbls>
            <c:showVal val="1"/>
          </c:dLbls>
          <c:cat>
            <c:numRef>
              <c:f>'[Complete list of codes.xlsx]Stats'!$AG$5:$AG$6</c:f>
              <c:numCache>
                <c:formatCode>mmm\-yy</c:formatCode>
                <c:ptCount val="2"/>
                <c:pt idx="0">
                  <c:v>40178.0</c:v>
                </c:pt>
                <c:pt idx="1">
                  <c:v>40543.0</c:v>
                </c:pt>
              </c:numCache>
            </c:numRef>
          </c:cat>
          <c:val>
            <c:numRef>
              <c:f>'[Complete list of codes.xlsx]Stats'!$AH$5:$AH$6</c:f>
              <c:numCache>
                <c:formatCode>0.0%</c:formatCode>
                <c:ptCount val="2"/>
                <c:pt idx="0">
                  <c:v>0.075</c:v>
                </c:pt>
                <c:pt idx="1">
                  <c:v>0.122</c:v>
                </c:pt>
              </c:numCache>
            </c:numRef>
          </c:val>
        </c:ser>
        <c:gapWidth val="30"/>
        <c:overlap val="20"/>
        <c:axId val="492978248"/>
        <c:axId val="492975096"/>
      </c:barChart>
      <c:dateAx>
        <c:axId val="492978248"/>
        <c:scaling>
          <c:orientation val="minMax"/>
        </c:scaling>
        <c:axPos val="b"/>
        <c:numFmt formatCode="mmm\-yy" sourceLinked="1"/>
        <c:tickLblPos val="nextTo"/>
        <c:crossAx val="492975096"/>
        <c:crosses val="autoZero"/>
        <c:auto val="1"/>
        <c:lblOffset val="100"/>
      </c:dateAx>
      <c:valAx>
        <c:axId val="492975096"/>
        <c:scaling>
          <c:orientation val="minMax"/>
        </c:scaling>
        <c:axPos val="l"/>
        <c:numFmt formatCode="0.0%" sourceLinked="1"/>
        <c:tickLblPos val="nextTo"/>
        <c:crossAx val="492978248"/>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C3F88-703C-5D48-8A3B-700748CBE1BC}" type="datetimeFigureOut">
              <a:rPr lang="en-US" smtClean="0"/>
              <a:pPr/>
              <a:t>2/12/15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FD275-2735-C94F-96EF-C0C64D5ED9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167DA-4E3A-7445-BF33-C0A2ADFF83E3}" type="datetimeFigureOut">
              <a:rPr lang="en-US" smtClean="0"/>
              <a:pPr/>
              <a:t>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F3995-BED6-A74A-B1C6-97F3410D60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6F3995-BED6-A74A-B1C6-97F3410D60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Codes were listed in alphabetical order, 100 per page. Searching could be done by the iterative full-text search function built into the message 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After moving codes over, </a:t>
            </a:r>
            <a:r>
              <a:rPr lang="en-US" sz="1800" baseline="0" dirty="0" err="1" smtClean="0"/>
              <a:t>Nemiroff</a:t>
            </a:r>
            <a:r>
              <a:rPr lang="en-US" sz="1800" baseline="0" dirty="0" smtClean="0"/>
              <a:t> would occasionally send new ones to me to add. Eventually, I started seeking codes out and looking for and at other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We got complaints, mostly from journal publishers, that the ASCL didn’t look very professional. They made it very clear they thought its look was holding it back. So we moved on to our third stop…</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One of the other </a:t>
            </a:r>
            <a:r>
              <a:rPr lang="en-US" sz="1800" baseline="0" dirty="0" err="1" smtClean="0"/>
              <a:t>admins</a:t>
            </a:r>
            <a:r>
              <a:rPr lang="en-US" sz="1800" baseline="0" dirty="0" smtClean="0"/>
              <a:t> on the APOD discussion forum learned of the opinion of publishers – and a few others – about the look of the ASCL, so volunteered to build a new site backed by a </a:t>
            </a:r>
            <a:r>
              <a:rPr lang="en-US" sz="1800" baseline="0" dirty="0" err="1" smtClean="0"/>
              <a:t>MySQL</a:t>
            </a:r>
            <a:r>
              <a:rPr lang="en-US" sz="1800" baseline="0" dirty="0" smtClean="0"/>
              <a:t> database; this was implemented in July, 2014.</a:t>
            </a:r>
          </a:p>
        </p:txBody>
      </p:sp>
      <p:sp>
        <p:nvSpPr>
          <p:cNvPr id="4" name="Slide Number Placeholder 3"/>
          <p:cNvSpPr>
            <a:spLocks noGrp="1"/>
          </p:cNvSpPr>
          <p:nvPr>
            <p:ph type="sldNum" sz="quarter" idx="10"/>
          </p:nvPr>
        </p:nvSpPr>
        <p:spPr/>
        <p:txBody>
          <a:bodyPr/>
          <a:lstStyle/>
          <a:p>
            <a:fld id="{DB6F3995-BED6-A74A-B1C6-97F3410D602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you can see, the look is more professional. We</a:t>
            </a:r>
            <a:r>
              <a:rPr lang="en-US" sz="1600" baseline="0" dirty="0" smtClean="0"/>
              <a:t> retained the metadata from the previous version – it is still very light – and added a link to the discussion thread. We basically retained the message board, moving it to a new site, but made it subordinate to the </a:t>
            </a:r>
            <a:r>
              <a:rPr lang="en-US" sz="1600" baseline="0" dirty="0" err="1" smtClean="0"/>
              <a:t>MySQL</a:t>
            </a:r>
            <a:r>
              <a:rPr lang="en-US" sz="1600" baseline="0" dirty="0" smtClean="0"/>
              <a:t> system. </a:t>
            </a:r>
          </a:p>
          <a:p>
            <a:endParaRPr lang="en-US" sz="1600" baseline="0" dirty="0" smtClean="0"/>
          </a:p>
          <a:p>
            <a:r>
              <a:rPr lang="en-US" sz="1600" baseline="0" dirty="0" smtClean="0"/>
              <a:t>The designer incorporated a </a:t>
            </a:r>
            <a:r>
              <a:rPr lang="en-US" sz="1600" baseline="0" dirty="0" err="1" smtClean="0"/>
              <a:t>blog</a:t>
            </a:r>
            <a:r>
              <a:rPr lang="en-US" sz="1600" baseline="0" dirty="0" smtClean="0"/>
              <a:t> we had been using with the old site into this new site, under News, and improved the browsing and submissions process. The </a:t>
            </a:r>
            <a:r>
              <a:rPr lang="en-US" sz="1600" baseline="0" dirty="0" err="1" smtClean="0"/>
              <a:t>MySQL</a:t>
            </a:r>
            <a:r>
              <a:rPr lang="en-US" sz="1600" baseline="0" dirty="0" smtClean="0"/>
              <a:t> database allows us to better integrate with ADS, the primary indexer of </a:t>
            </a:r>
            <a:r>
              <a:rPr lang="en-US" sz="1600" baseline="0" dirty="0" err="1" smtClean="0"/>
              <a:t>astro</a:t>
            </a:r>
            <a:r>
              <a:rPr lang="en-US" sz="1600" baseline="0" dirty="0" smtClean="0"/>
              <a:t> journals; we create the </a:t>
            </a:r>
            <a:r>
              <a:rPr lang="en-US" sz="1600" baseline="0" dirty="0" err="1" smtClean="0"/>
              <a:t>bibcode</a:t>
            </a:r>
            <a:r>
              <a:rPr lang="en-US" sz="1600" baseline="0" dirty="0" smtClean="0"/>
              <a:t> ADS uses for our entries, and added the link to the ADS entry for our record to the page. </a:t>
            </a:r>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the home page. It is much cleaner</a:t>
            </a:r>
            <a:r>
              <a:rPr lang="en-US" sz="1600" baseline="0" dirty="0" smtClean="0"/>
              <a:t> that the old discussion forum, and lists the 10 newest codes right on the page in reverse date order, making it easy for people to see what’s new. </a:t>
            </a:r>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Browsing</a:t>
            </a:r>
            <a:r>
              <a:rPr lang="en-US" sz="1600" baseline="0" dirty="0" smtClean="0"/>
              <a:t> options were expanded, too; this shows a compact browsing screen, which lists just the ASCL ID and the name of the software; there is an expanded mode that displays abstracts, too. </a:t>
            </a:r>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dirty="0" smtClean="0">
                <a:solidFill>
                  <a:schemeClr val="tx2"/>
                </a:solidFill>
                <a:latin typeface="Avenir Medium"/>
                <a:cs typeface="Avenir Medium"/>
              </a:rPr>
              <a:t>So the road wasn’t straight or always obvious. </a:t>
            </a:r>
            <a:r>
              <a:rPr lang="en-US" sz="1800" dirty="0" smtClean="0"/>
              <a:t>When</a:t>
            </a:r>
            <a:r>
              <a:rPr lang="en-US" sz="1800" baseline="0" dirty="0" smtClean="0"/>
              <a:t> </a:t>
            </a:r>
            <a:r>
              <a:rPr lang="en-US" sz="1800" baseline="0" dirty="0" err="1" smtClean="0"/>
              <a:t>Nemiroff</a:t>
            </a:r>
            <a:r>
              <a:rPr lang="en-US" sz="1800" baseline="0" dirty="0" smtClean="0"/>
              <a:t> started the ASCL to provide a place to present research codes to others, he had a few thoughts about it… </a:t>
            </a:r>
            <a:endParaRPr lang="en-US" sz="1800" dirty="0" smtClean="0"/>
          </a:p>
          <a:p>
            <a:endParaRPr lang="en-US" sz="1800" baseline="0" dirty="0" smtClean="0"/>
          </a:p>
          <a:p>
            <a:pPr lvl="0">
              <a:buNone/>
              <a:defRPr/>
            </a:pPr>
            <a:r>
              <a:rPr lang="en-US" sz="1800" dirty="0" smtClean="0">
                <a:solidFill>
                  <a:srgbClr val="1B3861"/>
                </a:solidFill>
                <a:latin typeface="Avenir Medium"/>
                <a:cs typeface="Avenir Medium"/>
              </a:rPr>
              <a:t>“I </a:t>
            </a:r>
            <a:r>
              <a:rPr lang="en-US" sz="1800" dirty="0" smtClean="0">
                <a:solidFill>
                  <a:srgbClr val="1B3861"/>
                </a:solidFill>
                <a:latin typeface="Avenir Medium"/>
                <a:cs typeface="Avenir Medium"/>
              </a:rPr>
              <a:t>figured this would be popular.</a:t>
            </a:r>
          </a:p>
          <a:p>
            <a:pPr lvl="0">
              <a:buNone/>
              <a:defRPr/>
            </a:pPr>
            <a:r>
              <a:rPr lang="en-US" sz="1800" dirty="0" smtClean="0">
                <a:solidFill>
                  <a:srgbClr val="1B3861"/>
                </a:solidFill>
                <a:latin typeface="Avenir Medium"/>
                <a:cs typeface="Avenir Medium"/>
              </a:rPr>
              <a:t>I figured that people who received grant money to develop codes would want to gain as much exposure for these codes as possible.</a:t>
            </a:r>
          </a:p>
          <a:p>
            <a:pPr lvl="0">
              <a:buNone/>
              <a:defRPr/>
            </a:pPr>
            <a:r>
              <a:rPr lang="en-US" sz="1800" dirty="0" smtClean="0">
                <a:solidFill>
                  <a:srgbClr val="1B3861"/>
                </a:solidFill>
                <a:latin typeface="Avenir Medium"/>
                <a:cs typeface="Avenir Medium"/>
              </a:rPr>
              <a:t>I figured that astronomers would want to show the world their coding skills and allow their codes to be used by others.</a:t>
            </a:r>
          </a:p>
          <a:p>
            <a:pPr lvl="0">
              <a:buNone/>
              <a:defRPr/>
            </a:pPr>
            <a:r>
              <a:rPr lang="en-US" sz="1800" dirty="0" smtClean="0">
                <a:solidFill>
                  <a:srgbClr val="1B3861"/>
                </a:solidFill>
                <a:latin typeface="Avenir Medium"/>
                <a:cs typeface="Avenir Medium"/>
              </a:rPr>
              <a:t>I figured wrong</a:t>
            </a:r>
            <a:r>
              <a:rPr lang="en-US" sz="1800" dirty="0" smtClean="0">
                <a:solidFill>
                  <a:srgbClr val="1B3861"/>
                </a:solidFill>
                <a:latin typeface="Avenir Medium"/>
                <a:cs typeface="Avenir Medium"/>
              </a:rPr>
              <a:t>.” </a:t>
            </a:r>
            <a:endParaRPr lang="en-US" sz="1800" dirty="0" smtClean="0">
              <a:solidFill>
                <a:schemeClr val="tx2"/>
              </a:solidFill>
              <a:latin typeface="Avenir Medium"/>
              <a:cs typeface="Avenir Medium"/>
            </a:endParaRPr>
          </a:p>
          <a:p>
            <a:endParaRPr lang="en-US" sz="1800" baseline="0" dirty="0" smtClean="0"/>
          </a:p>
          <a:p>
            <a:r>
              <a:rPr lang="en-US" sz="1800" baseline="0" dirty="0" smtClean="0"/>
              <a:t>He has said that getting people to post their software was like pulling teeth, that no one submitted anything – he had to go out and find the codes himself. He also realized that except for a flurry of interest in response to the two poster presentations he’d done on the ASCL, people forgot about it or hadn’t learned about it. It needed more marketing than he was able to do for it. </a:t>
            </a:r>
            <a:endParaRPr lang="en-US" sz="1800" dirty="0" smtClean="0"/>
          </a:p>
          <a:p>
            <a:endParaRPr lang="en-US" sz="1800" dirty="0" smtClean="0">
              <a:solidFill>
                <a:schemeClr val="tx2"/>
              </a:solidFill>
              <a:latin typeface="Avenir Medium"/>
              <a:cs typeface="Avenir Medium"/>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smtClean="0"/>
              <a:t>When</a:t>
            </a:r>
            <a:r>
              <a:rPr lang="en-US" sz="1600" baseline="0" dirty="0" smtClean="0"/>
              <a:t> I took over the </a:t>
            </a:r>
            <a:r>
              <a:rPr lang="en-US" sz="1600" baseline="0" dirty="0" smtClean="0"/>
              <a:t>ASCL, </a:t>
            </a:r>
            <a:r>
              <a:rPr lang="en-US" sz="1600" baseline="0" dirty="0" smtClean="0"/>
              <a:t>I decided I’d better look for and at other similar efforts. The most robust of these was started by Bob </a:t>
            </a:r>
            <a:r>
              <a:rPr lang="en-US" sz="1600" baseline="0" dirty="0" err="1" smtClean="0"/>
              <a:t>Hanisch</a:t>
            </a:r>
            <a:r>
              <a:rPr lang="en-US" sz="1600" baseline="0" dirty="0" smtClean="0"/>
              <a:t> in 1993, so pre-dated the ASCL. It indexed software and other resources useful in astronomy, and was one of several I looked at that were funded. It closed when its funding ended in 2000; at least five other efforts started up after that, only one of which remains today and which is not very active.</a:t>
            </a:r>
          </a:p>
          <a:p>
            <a:endParaRPr lang="en-US" sz="1600" baseline="0" dirty="0" smtClean="0"/>
          </a:p>
          <a:p>
            <a:r>
              <a:rPr lang="en-US" sz="1600" baseline="0" dirty="0" smtClean="0"/>
              <a:t>I asked some of those involved in these other efforts what had worked well and what had not worked for them.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solidFill>
                  <a:srgbClr val="000000"/>
                </a:solidFill>
                <a:latin typeface="Arial"/>
              </a:rPr>
              <a:t>So </a:t>
            </a:r>
            <a:r>
              <a:rPr lang="en-US" sz="1400" baseline="0" dirty="0" smtClean="0">
                <a:solidFill>
                  <a:srgbClr val="000000"/>
                </a:solidFill>
                <a:latin typeface="Arial"/>
              </a:rPr>
              <a:t>with these lessons in mind, the question then how do we use what we’ve learned? How do we encourage software release in the community? Framed this way, it’s a change management issue, and change management has been well-studied and offers guidance.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Here are the</a:t>
            </a:r>
            <a:r>
              <a:rPr lang="en-US" sz="1800" baseline="0" dirty="0" smtClean="0"/>
              <a:t> most important steps we identified as necessary to change astronomy to a community that shares software more openly and that can guide the ASCL to being more widely adopted.</a:t>
            </a:r>
            <a:r>
              <a:rPr lang="en-US" sz="1800" baseline="0" dirty="0" smtClean="0"/>
              <a:t> </a:t>
            </a:r>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aseline="0" dirty="0" smtClean="0">
                <a:solidFill>
                  <a:schemeClr val="tx2"/>
                </a:solidFill>
                <a:latin typeface="+mn-lt"/>
                <a:cs typeface="Avenir Medium"/>
              </a:rPr>
              <a:t>Here </a:t>
            </a:r>
            <a:r>
              <a:rPr lang="en-US" sz="1600" baseline="0" dirty="0" smtClean="0">
                <a:solidFill>
                  <a:schemeClr val="tx2"/>
                </a:solidFill>
                <a:latin typeface="+mn-lt"/>
                <a:cs typeface="Avenir Medium"/>
              </a:rPr>
              <a:t>to talk about the effort in astronomy to make research software available for examination, the Astrophysics Source Code Library (</a:t>
            </a:r>
            <a:r>
              <a:rPr lang="en-US" sz="1600" dirty="0" smtClean="0">
                <a:solidFill>
                  <a:schemeClr val="tx2"/>
                </a:solidFill>
                <a:latin typeface="+mn-lt"/>
                <a:cs typeface="Avenir Medium"/>
              </a:rPr>
              <a:t>ASCL), which is</a:t>
            </a:r>
            <a:r>
              <a:rPr lang="en-US" sz="1600" baseline="0" dirty="0" smtClean="0">
                <a:solidFill>
                  <a:schemeClr val="tx2"/>
                </a:solidFill>
                <a:latin typeface="+mn-lt"/>
                <a:cs typeface="Avenir Medium"/>
              </a:rPr>
              <a:t> </a:t>
            </a:r>
            <a:r>
              <a:rPr lang="en-US" sz="1600" dirty="0" smtClean="0">
                <a:solidFill>
                  <a:schemeClr val="tx2"/>
                </a:solidFill>
                <a:latin typeface="+mn-lt"/>
                <a:cs typeface="Avenir Medium"/>
              </a:rPr>
              <a:t>an online registry</a:t>
            </a:r>
            <a:r>
              <a:rPr lang="en-US" sz="1600" baseline="0" dirty="0" smtClean="0">
                <a:solidFill>
                  <a:schemeClr val="tx2"/>
                </a:solidFill>
                <a:latin typeface="+mn-lt"/>
                <a:cs typeface="Avenir Medium"/>
              </a:rPr>
              <a:t> </a:t>
            </a:r>
            <a:r>
              <a:rPr lang="en-US" sz="1600" dirty="0" smtClean="0">
                <a:solidFill>
                  <a:schemeClr val="tx2"/>
                </a:solidFill>
                <a:latin typeface="+mn-lt"/>
                <a:cs typeface="Avenir Medium"/>
              </a:rPr>
              <a:t>scientist written software</a:t>
            </a:r>
            <a:r>
              <a:rPr lang="en-US" sz="1600" baseline="0" dirty="0" smtClean="0">
                <a:solidFill>
                  <a:schemeClr val="tx2"/>
                </a:solidFill>
                <a:latin typeface="+mn-lt"/>
                <a:cs typeface="Avenir Medium"/>
              </a:rPr>
              <a:t> </a:t>
            </a:r>
            <a:r>
              <a:rPr lang="en-US" sz="1600" dirty="0" smtClean="0">
                <a:solidFill>
                  <a:schemeClr val="tx2"/>
                </a:solidFill>
                <a:latin typeface="+mn-lt"/>
                <a:cs typeface="Avenir Medium"/>
              </a:rPr>
              <a:t>used in research</a:t>
            </a:r>
          </a:p>
          <a:p>
            <a:endParaRPr lang="en-US" sz="1600" dirty="0" smtClean="0">
              <a:solidFill>
                <a:schemeClr val="tx2"/>
              </a:solidFill>
              <a:latin typeface="+mn-lt"/>
              <a:cs typeface="Avenir Medium"/>
            </a:endParaRPr>
          </a:p>
          <a:p>
            <a:r>
              <a:rPr lang="en-US" sz="1600" dirty="0" smtClean="0">
                <a:latin typeface="+mn-lt"/>
              </a:rPr>
              <a:t>Challenges of creating and growing the resource</a:t>
            </a:r>
          </a:p>
          <a:p>
            <a:endParaRPr lang="en-US" sz="1600" dirty="0" smtClean="0">
              <a:latin typeface="+mn-lt"/>
            </a:endParaRPr>
          </a:p>
          <a:p>
            <a:r>
              <a:rPr lang="en-US" sz="1600" dirty="0" smtClean="0">
                <a:latin typeface="+mn-lt"/>
              </a:rPr>
              <a:t>Specific</a:t>
            </a:r>
            <a:r>
              <a:rPr lang="en-US" sz="1600" baseline="0" dirty="0" smtClean="0">
                <a:latin typeface="+mn-lt"/>
              </a:rPr>
              <a:t> steps the ASCL has taken to encourage use of resource and to improve code discovery in astronomy</a:t>
            </a:r>
          </a:p>
          <a:p>
            <a:endParaRPr lang="en-US" sz="1600" baseline="0" dirty="0" smtClean="0">
              <a:latin typeface="+mn-lt"/>
            </a:endParaRPr>
          </a:p>
          <a:p>
            <a:r>
              <a:rPr lang="en-US" sz="1600" baseline="0" dirty="0" smtClean="0">
                <a:latin typeface="+mn-lt"/>
              </a:rPr>
              <a:t>Effect this work is having within the field and more broadly</a:t>
            </a:r>
          </a:p>
          <a:p>
            <a:endParaRPr lang="en-US" sz="1600" baseline="0" dirty="0" smtClean="0">
              <a:latin typeface="+mn-lt"/>
            </a:endParaRPr>
          </a:p>
          <a:p>
            <a:r>
              <a:rPr lang="en-US" sz="1600" baseline="0" dirty="0" smtClean="0">
                <a:latin typeface="+mn-lt"/>
              </a:rPr>
              <a:t>So we will start with a journey three stops along the way: Versions 1, 2, and 3 of the ASCL, but first, I want to make sure we’re operating under the same assumptions.</a:t>
            </a:r>
            <a:endParaRPr lang="en-US" sz="1600" dirty="0">
              <a:latin typeface="+mn-lt"/>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Make</a:t>
            </a:r>
            <a:r>
              <a:rPr lang="en-US" sz="1800" baseline="0" dirty="0" smtClean="0"/>
              <a:t> </a:t>
            </a:r>
            <a:r>
              <a:rPr lang="en-US" sz="1800" baseline="0" dirty="0" smtClean="0"/>
              <a:t>it look like something; we had the infrastructure already, even though it was “just” a </a:t>
            </a:r>
            <a:r>
              <a:rPr lang="en-US" sz="1800" baseline="0" dirty="0" err="1" smtClean="0"/>
              <a:t>phpbb</a:t>
            </a:r>
            <a:r>
              <a:rPr lang="en-US" sz="1800" baseline="0" dirty="0" smtClean="0"/>
              <a:t>. </a:t>
            </a:r>
          </a:p>
          <a:p>
            <a:r>
              <a:rPr lang="en-US" sz="1800" baseline="0" dirty="0" smtClean="0"/>
              <a:t>Since software authors won’t enter their codes, I decided we’d take on that task. </a:t>
            </a:r>
          </a:p>
          <a:p>
            <a:r>
              <a:rPr lang="en-US" sz="1800" baseline="0" dirty="0" smtClean="0"/>
              <a:t>The first 1.5 years I worked on the ASCL, much of my time was spent simply tracking down and entering codes. </a:t>
            </a:r>
          </a:p>
          <a:p>
            <a:r>
              <a:rPr lang="en-US" sz="1800" baseline="0" dirty="0" smtClean="0"/>
              <a:t>This graph shows the results of that work, and was created for the first presentations on the ASCL since 2000. </a:t>
            </a:r>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We’ve continued to build it,</a:t>
            </a:r>
            <a:r>
              <a:rPr lang="en-US" sz="1800" baseline="0" dirty="0" smtClean="0"/>
              <a:t> and this is easier now as more and more, software authors are submitting their codes. We now have over 1000 codes in the ASCL</a:t>
            </a:r>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solidFill>
                  <a:schemeClr val="tx2"/>
                </a:solidFill>
                <a:latin typeface="Avenir Medium"/>
                <a:cs typeface="Avenir Medium"/>
              </a:rPr>
              <a:t>To</a:t>
            </a:r>
            <a:r>
              <a:rPr lang="en-US" sz="1800" baseline="0" dirty="0" smtClean="0">
                <a:solidFill>
                  <a:schemeClr val="tx2"/>
                </a:solidFill>
                <a:latin typeface="Avenir Medium"/>
                <a:cs typeface="Avenir Medium"/>
              </a:rPr>
              <a:t> enlist and involve others, we created an advisory committee. We s</a:t>
            </a:r>
            <a:r>
              <a:rPr lang="en-US" sz="1800" dirty="0" smtClean="0">
                <a:solidFill>
                  <a:schemeClr val="tx2"/>
                </a:solidFill>
                <a:latin typeface="Avenir Medium"/>
                <a:cs typeface="Avenir Medium"/>
              </a:rPr>
              <a:t>elected people who provide credibility and knowledge</a:t>
            </a:r>
          </a:p>
          <a:p>
            <a:pPr lvl="1"/>
            <a:r>
              <a:rPr lang="en-US" sz="1800" dirty="0" smtClean="0">
                <a:solidFill>
                  <a:schemeClr val="tx2"/>
                </a:solidFill>
                <a:latin typeface="Avenir Medium"/>
                <a:cs typeface="Avenir Medium"/>
              </a:rPr>
              <a:t>To inform effort</a:t>
            </a:r>
          </a:p>
          <a:p>
            <a:pPr lvl="1"/>
            <a:r>
              <a:rPr lang="en-US" sz="1800" dirty="0" smtClean="0">
                <a:solidFill>
                  <a:schemeClr val="tx2"/>
                </a:solidFill>
                <a:latin typeface="Avenir Medium"/>
                <a:cs typeface="Avenir Medium"/>
              </a:rPr>
              <a:t>To serve as change champions</a:t>
            </a:r>
          </a:p>
          <a:p>
            <a:pPr lvl="1"/>
            <a:endParaRPr lang="en-US" sz="1800" dirty="0" smtClean="0">
              <a:solidFill>
                <a:schemeClr val="tx2"/>
              </a:solidFill>
              <a:latin typeface="Avenir Medium"/>
              <a:cs typeface="Avenir Medium"/>
            </a:endParaRPr>
          </a:p>
          <a:p>
            <a:pPr lvl="0"/>
            <a:r>
              <a:rPr lang="en-US" sz="1800" dirty="0" smtClean="0">
                <a:solidFill>
                  <a:schemeClr val="tx2"/>
                </a:solidFill>
                <a:latin typeface="Avenir Medium"/>
                <a:cs typeface="Avenir Medium"/>
              </a:rPr>
              <a:t>Enlisted people prominent in </a:t>
            </a:r>
            <a:r>
              <a:rPr lang="en-US" sz="1800" dirty="0" err="1" smtClean="0">
                <a:solidFill>
                  <a:schemeClr val="tx2"/>
                </a:solidFill>
                <a:latin typeface="Avenir Medium"/>
                <a:cs typeface="Avenir Medium"/>
              </a:rPr>
              <a:t>astro</a:t>
            </a:r>
            <a:r>
              <a:rPr lang="en-US" sz="1800" dirty="0" smtClean="0">
                <a:solidFill>
                  <a:schemeClr val="tx2"/>
                </a:solidFill>
                <a:latin typeface="Avenir Medium"/>
                <a:cs typeface="Avenir Medium"/>
              </a:rPr>
              <a:t> software community, computer science professors with ties to other fields, and others</a:t>
            </a:r>
          </a:p>
          <a:p>
            <a:pPr lvl="0"/>
            <a:r>
              <a:rPr lang="en-US" sz="1800" dirty="0" smtClean="0">
                <a:solidFill>
                  <a:schemeClr val="tx2"/>
                </a:solidFill>
                <a:latin typeface="Avenir Medium"/>
                <a:cs typeface="Avenir Medium"/>
              </a:rPr>
              <a:t>Eight </a:t>
            </a:r>
            <a:r>
              <a:rPr lang="en-US" sz="1800" dirty="0" smtClean="0">
                <a:solidFill>
                  <a:srgbClr val="1B3861"/>
                </a:solidFill>
                <a:latin typeface="Avenir Medium"/>
                <a:cs typeface="Avenir Medium"/>
              </a:rPr>
              <a:t>members on advisory committee by end of 2011; ten members currently</a:t>
            </a:r>
            <a:endParaRPr lang="en-US" sz="1800" dirty="0" smtClean="0">
              <a:latin typeface="Avenir Medium"/>
              <a:cs typeface="Avenir Medium"/>
            </a:endParaRPr>
          </a:p>
          <a:p>
            <a:r>
              <a:rPr lang="en-US" sz="1800" dirty="0" smtClean="0">
                <a:solidFill>
                  <a:srgbClr val="1B3861"/>
                </a:solidFill>
                <a:latin typeface="Avenir Medium"/>
                <a:cs typeface="Avenir Medium"/>
              </a:rPr>
              <a:t>Email others interested in code release and sharing to let them know the ASCL exists</a:t>
            </a:r>
            <a:endParaRPr lang="en-US" sz="1800" dirty="0" smtClean="0">
              <a:solidFill>
                <a:schemeClr val="tx2"/>
              </a:solidFill>
              <a:latin typeface="Avenir Medium"/>
              <a:cs typeface="Avenir Medium"/>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chemeClr val="tx2"/>
                </a:solidFill>
                <a:latin typeface="Avenir Medium"/>
                <a:cs typeface="Avenir Medium"/>
              </a:rPr>
              <a:t>Market,</a:t>
            </a:r>
            <a:r>
              <a:rPr lang="en-US" sz="1600" baseline="0" dirty="0" smtClean="0">
                <a:solidFill>
                  <a:schemeClr val="tx2"/>
                </a:solidFill>
                <a:latin typeface="Avenir Medium"/>
                <a:cs typeface="Avenir Medium"/>
              </a:rPr>
              <a:t> market, market! The chair of the ASCL AC and I devised a marketing plan for the ASCL, which includes</a:t>
            </a:r>
          </a:p>
          <a:p>
            <a:pPr lvl="1"/>
            <a:r>
              <a:rPr lang="en-US" sz="1600" dirty="0" smtClean="0">
                <a:solidFill>
                  <a:schemeClr val="tx2"/>
                </a:solidFill>
                <a:latin typeface="Avenir Medium"/>
                <a:cs typeface="Avenir Medium"/>
              </a:rPr>
              <a:t>Linking from Astronomy Picture of the Day (APOD) to ASCL</a:t>
            </a:r>
          </a:p>
          <a:p>
            <a:pPr lvl="1"/>
            <a:r>
              <a:rPr lang="en-US" sz="1600" dirty="0" smtClean="0">
                <a:solidFill>
                  <a:schemeClr val="tx2"/>
                </a:solidFill>
                <a:latin typeface="Avenir Medium"/>
                <a:cs typeface="Avenir Medium"/>
              </a:rPr>
              <a:t>Participating</a:t>
            </a:r>
            <a:r>
              <a:rPr lang="en-US" sz="1600" baseline="0" dirty="0" smtClean="0">
                <a:solidFill>
                  <a:schemeClr val="tx2"/>
                </a:solidFill>
                <a:latin typeface="Avenir Medium"/>
                <a:cs typeface="Avenir Medium"/>
              </a:rPr>
              <a:t> in m</a:t>
            </a:r>
            <a:r>
              <a:rPr lang="en-US" sz="1600" dirty="0" smtClean="0">
                <a:solidFill>
                  <a:schemeClr val="tx2"/>
                </a:solidFill>
                <a:latin typeface="Avenir Medium"/>
                <a:cs typeface="Avenir Medium"/>
              </a:rPr>
              <a:t>eetings/conferences and associated papers</a:t>
            </a:r>
          </a:p>
          <a:p>
            <a:pPr lvl="1"/>
            <a:r>
              <a:rPr lang="en-US" sz="1600" dirty="0" smtClean="0">
                <a:solidFill>
                  <a:schemeClr val="tx2"/>
                </a:solidFill>
                <a:latin typeface="Avenir Medium"/>
                <a:cs typeface="Avenir Medium"/>
              </a:rPr>
              <a:t>Writing</a:t>
            </a:r>
            <a:r>
              <a:rPr lang="en-US" sz="1600" baseline="0" dirty="0" smtClean="0">
                <a:solidFill>
                  <a:schemeClr val="tx2"/>
                </a:solidFill>
                <a:latin typeface="Avenir Medium"/>
                <a:cs typeface="Avenir Medium"/>
              </a:rPr>
              <a:t> to</a:t>
            </a:r>
            <a:r>
              <a:rPr lang="en-US" sz="1600" dirty="0" smtClean="0">
                <a:solidFill>
                  <a:schemeClr val="tx2"/>
                </a:solidFill>
                <a:latin typeface="Avenir Medium"/>
                <a:cs typeface="Avenir Medium"/>
              </a:rPr>
              <a:t> code authors upon software registration</a:t>
            </a:r>
          </a:p>
          <a:p>
            <a:pPr lvl="1"/>
            <a:r>
              <a:rPr lang="en-US" sz="1600" dirty="0" smtClean="0">
                <a:solidFill>
                  <a:schemeClr val="tx2"/>
                </a:solidFill>
                <a:latin typeface="Avenir Medium"/>
                <a:cs typeface="Avenir Medium"/>
              </a:rPr>
              <a:t>Writing</a:t>
            </a:r>
            <a:r>
              <a:rPr lang="en-US" sz="1600" baseline="0" dirty="0" smtClean="0">
                <a:solidFill>
                  <a:schemeClr val="tx2"/>
                </a:solidFill>
                <a:latin typeface="Avenir Medium"/>
                <a:cs typeface="Avenir Medium"/>
              </a:rPr>
              <a:t> g</a:t>
            </a:r>
            <a:r>
              <a:rPr lang="en-US" sz="1600" dirty="0" smtClean="0">
                <a:solidFill>
                  <a:schemeClr val="tx2"/>
                </a:solidFill>
                <a:latin typeface="Avenir Medium"/>
                <a:cs typeface="Avenir Medium"/>
              </a:rPr>
              <a:t>uest posts for popular </a:t>
            </a:r>
            <a:r>
              <a:rPr lang="en-US" sz="1600" dirty="0" err="1" smtClean="0">
                <a:solidFill>
                  <a:schemeClr val="tx2"/>
                </a:solidFill>
                <a:latin typeface="Avenir Medium"/>
                <a:cs typeface="Avenir Medium"/>
              </a:rPr>
              <a:t>astro</a:t>
            </a:r>
            <a:r>
              <a:rPr lang="en-US" sz="1600" dirty="0" smtClean="0">
                <a:solidFill>
                  <a:schemeClr val="tx2"/>
                </a:solidFill>
                <a:latin typeface="Avenir Medium"/>
                <a:cs typeface="Avenir Medium"/>
              </a:rPr>
              <a:t> blogs</a:t>
            </a:r>
          </a:p>
          <a:p>
            <a:pPr lvl="1"/>
            <a:r>
              <a:rPr lang="en-US" sz="1600" dirty="0" smtClean="0">
                <a:solidFill>
                  <a:schemeClr val="tx2"/>
                </a:solidFill>
                <a:latin typeface="Avenir Medium"/>
                <a:cs typeface="Avenir Medium"/>
              </a:rPr>
              <a:t>Getting</a:t>
            </a:r>
            <a:r>
              <a:rPr lang="en-US" sz="1600" baseline="0" dirty="0" smtClean="0">
                <a:solidFill>
                  <a:schemeClr val="tx2"/>
                </a:solidFill>
                <a:latin typeface="Avenir Medium"/>
                <a:cs typeface="Avenir Medium"/>
              </a:rPr>
              <a:t> i</a:t>
            </a:r>
            <a:r>
              <a:rPr lang="en-US" sz="1600" dirty="0" smtClean="0">
                <a:solidFill>
                  <a:schemeClr val="tx2"/>
                </a:solidFill>
                <a:latin typeface="Avenir Medium"/>
                <a:cs typeface="Avenir Medium"/>
              </a:rPr>
              <a:t>nvolved in open science discussions with others</a:t>
            </a:r>
          </a:p>
          <a:p>
            <a:pPr lvl="1"/>
            <a:r>
              <a:rPr lang="en-US" sz="1600" dirty="0" smtClean="0">
                <a:solidFill>
                  <a:schemeClr val="tx2"/>
                </a:solidFill>
                <a:latin typeface="Avenir Medium"/>
                <a:cs typeface="Avenir Medium"/>
              </a:rPr>
              <a:t>Using</a:t>
            </a:r>
            <a:r>
              <a:rPr lang="en-US" sz="1600" baseline="0" dirty="0" smtClean="0">
                <a:solidFill>
                  <a:schemeClr val="tx2"/>
                </a:solidFill>
                <a:latin typeface="Avenir Medium"/>
                <a:cs typeface="Avenir Medium"/>
              </a:rPr>
              <a:t> s</a:t>
            </a:r>
            <a:r>
              <a:rPr lang="en-US" sz="1600" dirty="0" smtClean="0">
                <a:solidFill>
                  <a:schemeClr val="tx2"/>
                </a:solidFill>
                <a:latin typeface="Avenir Medium"/>
                <a:cs typeface="Avenir Medium"/>
              </a:rPr>
              <a:t>ocial media –</a:t>
            </a:r>
            <a:r>
              <a:rPr lang="en-US" sz="1600" baseline="0" dirty="0" smtClean="0">
                <a:solidFill>
                  <a:schemeClr val="tx2"/>
                </a:solidFill>
                <a:latin typeface="Avenir Medium"/>
                <a:cs typeface="Avenir Medium"/>
              </a:rPr>
              <a:t> </a:t>
            </a:r>
            <a:r>
              <a:rPr lang="en-US" sz="1600" baseline="0" dirty="0" err="1" smtClean="0">
                <a:solidFill>
                  <a:schemeClr val="tx2"/>
                </a:solidFill>
                <a:latin typeface="Avenir Medium"/>
                <a:cs typeface="Avenir Medium"/>
              </a:rPr>
              <a:t>Facebook</a:t>
            </a:r>
            <a:r>
              <a:rPr lang="en-US" sz="1600" baseline="0" dirty="0" smtClean="0">
                <a:solidFill>
                  <a:schemeClr val="tx2"/>
                </a:solidFill>
                <a:latin typeface="Avenir Medium"/>
                <a:cs typeface="Avenir Medium"/>
              </a:rPr>
              <a:t>, Twitter, and G+ </a:t>
            </a:r>
            <a:endParaRPr lang="en-US" sz="1600" dirty="0" smtClean="0">
              <a:solidFill>
                <a:schemeClr val="tx2"/>
              </a:solidFill>
              <a:latin typeface="Avenir Medium"/>
              <a:cs typeface="Avenir Medium"/>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1B3861"/>
                </a:solidFill>
                <a:latin typeface="Avenir Medium"/>
                <a:cs typeface="Avenir Medium"/>
              </a:rPr>
              <a:t>Educate and engage the community</a:t>
            </a:r>
          </a:p>
          <a:p>
            <a:r>
              <a:rPr lang="en-US" sz="1600" dirty="0" smtClean="0">
                <a:solidFill>
                  <a:srgbClr val="1B3861"/>
                </a:solidFill>
                <a:latin typeface="Avenir Medium"/>
                <a:cs typeface="Avenir Medium"/>
              </a:rPr>
              <a:t>Organize sessions at astronomy meetings</a:t>
            </a:r>
          </a:p>
          <a:p>
            <a:pPr lvl="1">
              <a:buNone/>
            </a:pPr>
            <a:r>
              <a:rPr lang="en-US" sz="1600" dirty="0" smtClean="0">
                <a:solidFill>
                  <a:srgbClr val="1B3861"/>
                </a:solidFill>
                <a:latin typeface="Avenir Medium"/>
                <a:cs typeface="Avenir Medium"/>
              </a:rPr>
              <a:t>Split allotted time between presentations and open discussion with attendees to learn:</a:t>
            </a:r>
          </a:p>
          <a:p>
            <a:pPr marL="1371600" lvl="2" indent="-457200">
              <a:buFont typeface="+mj-lt"/>
              <a:buAutoNum type="alphaLcParenR"/>
            </a:pPr>
            <a:r>
              <a:rPr lang="en-US" sz="1600" dirty="0" smtClean="0">
                <a:solidFill>
                  <a:srgbClr val="1B3861"/>
                </a:solidFill>
                <a:latin typeface="Avenir Medium"/>
                <a:cs typeface="Avenir Medium"/>
              </a:rPr>
              <a:t>Barriers to code sharing</a:t>
            </a:r>
          </a:p>
          <a:p>
            <a:pPr marL="1371600" lvl="2" indent="-457200">
              <a:buFont typeface="+mj-lt"/>
              <a:buAutoNum type="alphaLcParenR"/>
            </a:pPr>
            <a:r>
              <a:rPr lang="en-US" sz="1600" dirty="0" smtClean="0">
                <a:solidFill>
                  <a:srgbClr val="1B3861"/>
                </a:solidFill>
                <a:latin typeface="Avenir Medium"/>
                <a:cs typeface="Avenir Medium"/>
              </a:rPr>
              <a:t>Incentives to encourage sharing</a:t>
            </a:r>
          </a:p>
          <a:p>
            <a:pPr marL="1371600" lvl="2" indent="-457200">
              <a:buFont typeface="+mj-lt"/>
              <a:buAutoNum type="alphaLcParenR"/>
            </a:pPr>
            <a:r>
              <a:rPr lang="en-US" sz="1600" dirty="0" smtClean="0">
                <a:solidFill>
                  <a:srgbClr val="1B3861"/>
                </a:solidFill>
                <a:latin typeface="Avenir Medium"/>
                <a:cs typeface="Avenir Medium"/>
              </a:rPr>
              <a:t>Community expectations</a:t>
            </a:r>
          </a:p>
          <a:p>
            <a:r>
              <a:rPr lang="en-US" sz="1600" dirty="0" smtClean="0">
                <a:solidFill>
                  <a:srgbClr val="1B3861"/>
                </a:solidFill>
                <a:latin typeface="Avenir Medium"/>
                <a:cs typeface="Avenir Medium"/>
              </a:rPr>
              <a:t>Participate in “hack” events when possible</a:t>
            </a:r>
          </a:p>
        </p:txBody>
      </p:sp>
      <p:sp>
        <p:nvSpPr>
          <p:cNvPr id="4" name="Slide Number Placeholder 3"/>
          <p:cNvSpPr>
            <a:spLocks noGrp="1"/>
          </p:cNvSpPr>
          <p:nvPr>
            <p:ph type="sldNum" sz="quarter" idx="10"/>
          </p:nvPr>
        </p:nvSpPr>
        <p:spPr/>
        <p:txBody>
          <a:bodyPr/>
          <a:lstStyle/>
          <a:p>
            <a:fld id="{DB6F3995-BED6-A74A-B1C6-97F3410D602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chemeClr val="tx2"/>
                </a:solidFill>
                <a:latin typeface="Avenir Medium"/>
                <a:cs typeface="Avenir Medium"/>
              </a:rPr>
              <a:t>4a. Barriers</a:t>
            </a:r>
          </a:p>
          <a:p>
            <a:endParaRPr lang="en-US" baseline="0" dirty="0" smtClean="0">
              <a:solidFill>
                <a:schemeClr val="tx2"/>
              </a:solidFill>
              <a:latin typeface="Avenir Medium"/>
              <a:cs typeface="Avenir Medium"/>
            </a:endParaRPr>
          </a:p>
          <a:p>
            <a:pPr lvl="0"/>
            <a:r>
              <a:rPr lang="en-US" dirty="0" smtClean="0">
                <a:solidFill>
                  <a:schemeClr val="tx2"/>
                </a:solidFill>
                <a:latin typeface="Avenir Medium"/>
                <a:cs typeface="Avenir Medium"/>
              </a:rPr>
              <a:t>N</a:t>
            </a:r>
            <a:r>
              <a:rPr lang="en-US" baseline="0" dirty="0" smtClean="0">
                <a:solidFill>
                  <a:schemeClr val="tx2"/>
                </a:solidFill>
                <a:latin typeface="Avenir Medium"/>
                <a:cs typeface="Avenir Medium"/>
              </a:rPr>
              <a:t>o payback/benefit to sharing software</a:t>
            </a:r>
          </a:p>
          <a:p>
            <a:pPr marR="0" lvl="0" rtl="0"/>
            <a:r>
              <a:rPr lang="en-US" dirty="0" smtClean="0">
                <a:solidFill>
                  <a:schemeClr val="tx2"/>
                </a:solidFill>
                <a:latin typeface="Avenir Medium"/>
                <a:cs typeface="Avenir Medium"/>
              </a:rPr>
              <a:t>N</a:t>
            </a:r>
            <a:r>
              <a:rPr lang="en-US" baseline="0" dirty="0" smtClean="0">
                <a:solidFill>
                  <a:schemeClr val="tx2"/>
                </a:solidFill>
                <a:latin typeface="Avenir Medium"/>
                <a:cs typeface="Avenir Medium"/>
              </a:rPr>
              <a:t>ot required to, so don’t/too busy to do more work</a:t>
            </a:r>
          </a:p>
          <a:p>
            <a:pPr marR="0" lvl="0" rtl="0"/>
            <a:r>
              <a:rPr lang="en-US" dirty="0" smtClean="0">
                <a:solidFill>
                  <a:schemeClr val="tx2"/>
                </a:solidFill>
                <a:latin typeface="Avenir Medium"/>
                <a:cs typeface="Avenir Medium"/>
              </a:rPr>
              <a:t>Fear of judgment</a:t>
            </a:r>
            <a:r>
              <a:rPr lang="en-US" baseline="0" dirty="0" smtClean="0">
                <a:solidFill>
                  <a:schemeClr val="tx2"/>
                </a:solidFill>
                <a:latin typeface="Avenir Medium"/>
                <a:cs typeface="Avenir Medium"/>
              </a:rPr>
              <a:t> for “messy” code</a:t>
            </a:r>
          </a:p>
          <a:p>
            <a:pPr marR="0" lvl="0" rtl="0"/>
            <a:r>
              <a:rPr lang="en-US" dirty="0" smtClean="0">
                <a:solidFill>
                  <a:schemeClr val="tx2"/>
                </a:solidFill>
                <a:latin typeface="Avenir Medium"/>
                <a:cs typeface="Avenir Medium"/>
              </a:rPr>
              <a:t>Fear of losing competitive edge</a:t>
            </a:r>
          </a:p>
          <a:p>
            <a:pPr marR="0" lvl="0" rtl="0"/>
            <a:r>
              <a:rPr lang="en-US" baseline="0" dirty="0" smtClean="0">
                <a:solidFill>
                  <a:schemeClr val="tx2"/>
                </a:solidFill>
                <a:latin typeface="Avenir Medium"/>
                <a:cs typeface="Avenir Medium"/>
              </a:rPr>
              <a:t>University</a:t>
            </a:r>
            <a:r>
              <a:rPr lang="en-US" dirty="0" smtClean="0">
                <a:solidFill>
                  <a:schemeClr val="tx2"/>
                </a:solidFill>
                <a:latin typeface="Avenir Medium"/>
                <a:cs typeface="Avenir Medium"/>
              </a:rPr>
              <a:t> policies</a:t>
            </a:r>
            <a:endParaRPr lang="en-US" baseline="0" dirty="0" smtClean="0">
              <a:solidFill>
                <a:schemeClr val="tx2"/>
              </a:solidFill>
              <a:latin typeface="Avenir Medium"/>
              <a:cs typeface="Avenir Medium"/>
            </a:endParaRPr>
          </a:p>
          <a:p>
            <a:pPr marR="0" lvl="0" rtl="0"/>
            <a:r>
              <a:rPr lang="en-US" dirty="0" smtClean="0">
                <a:solidFill>
                  <a:schemeClr val="tx2"/>
                </a:solidFill>
                <a:latin typeface="Avenir Medium"/>
                <a:cs typeface="Avenir Medium"/>
              </a:rPr>
              <a:t>Expectation of support from community</a:t>
            </a:r>
          </a:p>
          <a:p>
            <a:pPr marR="0" lvl="0" rtl="0"/>
            <a:endParaRPr lang="en-US" dirty="0" smtClean="0">
              <a:solidFill>
                <a:schemeClr val="tx2"/>
              </a:solidFill>
              <a:latin typeface="Avenir Medium"/>
              <a:cs typeface="Avenir Medium"/>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http://www.pd4pic.com/road-works-site-street-away-barrier-warning-stop.html</a:t>
            </a:r>
          </a:p>
          <a:p>
            <a:pPr marR="0" lvl="0" rtl="0"/>
            <a:endParaRPr lang="en-US" baseline="0" dirty="0" smtClean="0">
              <a:solidFill>
                <a:schemeClr val="tx2"/>
              </a:solidFill>
              <a:latin typeface="Avenir Medium"/>
              <a:cs typeface="Avenir Medium"/>
            </a:endParaRPr>
          </a:p>
          <a:p>
            <a:endParaRPr lang="en-US"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solidFill>
                  <a:schemeClr val="tx2"/>
                </a:solidFill>
                <a:latin typeface="Avenir Medium"/>
                <a:cs typeface="Avenir Medium"/>
              </a:rPr>
              <a:t>Incentives:</a:t>
            </a:r>
          </a:p>
          <a:p>
            <a:pPr lvl="0"/>
            <a:endParaRPr lang="en-US" sz="1400" dirty="0" smtClean="0">
              <a:solidFill>
                <a:schemeClr val="tx2"/>
              </a:solidFill>
              <a:latin typeface="Avenir Medium"/>
              <a:cs typeface="Avenir Medium"/>
            </a:endParaRPr>
          </a:p>
          <a:p>
            <a:pPr lvl="0"/>
            <a:r>
              <a:rPr lang="en-US" sz="1400" dirty="0" smtClean="0">
                <a:solidFill>
                  <a:schemeClr val="tx2"/>
                </a:solidFill>
                <a:latin typeface="Avenir Medium"/>
                <a:cs typeface="Avenir Medium"/>
              </a:rPr>
              <a:t>Citations for software/tracking citations</a:t>
            </a:r>
            <a:endParaRPr lang="en-US" sz="1400" baseline="0" dirty="0" smtClean="0">
              <a:solidFill>
                <a:schemeClr val="tx2"/>
              </a:solidFill>
              <a:latin typeface="Avenir Medium"/>
              <a:cs typeface="Avenir Medium"/>
            </a:endParaRPr>
          </a:p>
          <a:p>
            <a:pPr marR="0" lvl="0" rtl="0"/>
            <a:r>
              <a:rPr lang="en-US" sz="1400" dirty="0" smtClean="0">
                <a:solidFill>
                  <a:schemeClr val="tx2"/>
                </a:solidFill>
                <a:latin typeface="Avenir Medium"/>
                <a:cs typeface="Avenir Medium"/>
              </a:rPr>
              <a:t>Greater recognition for code contribution</a:t>
            </a:r>
          </a:p>
          <a:p>
            <a:pPr marR="0" lvl="0" rtl="0"/>
            <a:r>
              <a:rPr lang="en-US" sz="1400" baseline="0" dirty="0" smtClean="0">
                <a:solidFill>
                  <a:schemeClr val="tx2"/>
                </a:solidFill>
                <a:latin typeface="Avenir Medium"/>
                <a:cs typeface="Avenir Medium"/>
              </a:rPr>
              <a:t>Complying</a:t>
            </a:r>
            <a:r>
              <a:rPr lang="en-US" sz="1400" dirty="0" smtClean="0">
                <a:solidFill>
                  <a:schemeClr val="tx2"/>
                </a:solidFill>
                <a:latin typeface="Avenir Medium"/>
                <a:cs typeface="Avenir Medium"/>
              </a:rPr>
              <a:t> with funding requirements</a:t>
            </a:r>
          </a:p>
          <a:p>
            <a:pPr marR="0" lvl="0" rtl="0"/>
            <a:r>
              <a:rPr lang="en-US" sz="1400" dirty="0" smtClean="0">
                <a:solidFill>
                  <a:schemeClr val="tx2"/>
                </a:solidFill>
                <a:latin typeface="Avenir Medium"/>
                <a:cs typeface="Avenir Medium"/>
              </a:rPr>
              <a:t>Future funding/peer review</a:t>
            </a:r>
          </a:p>
          <a:p>
            <a:pPr marR="0" lvl="0" rtl="0"/>
            <a:r>
              <a:rPr lang="en-US" sz="1400" dirty="0" smtClean="0">
                <a:solidFill>
                  <a:schemeClr val="tx2"/>
                </a:solidFill>
                <a:latin typeface="Avenir Medium"/>
                <a:cs typeface="Avenir Medium"/>
              </a:rPr>
              <a:t>Meet changing/new expectations</a:t>
            </a:r>
          </a:p>
          <a:p>
            <a:pPr marR="0" lvl="0" rtl="0">
              <a:buNone/>
            </a:pPr>
            <a:endParaRPr lang="en-US" sz="1400" baseline="0" dirty="0" smtClean="0">
              <a:solidFill>
                <a:schemeClr val="tx2"/>
              </a:solidFill>
              <a:latin typeface="Avenir Medium"/>
              <a:cs typeface="Avenir Medium"/>
            </a:endParaRPr>
          </a:p>
          <a:p>
            <a:endParaRPr lang="en-US" sz="14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solidFill>
                  <a:schemeClr val="tx2"/>
                </a:solidFill>
                <a:latin typeface="Avenir Medium"/>
                <a:cs typeface="Avenir Medium"/>
              </a:rPr>
              <a:t>(Patience</a:t>
            </a:r>
            <a:r>
              <a:rPr lang="en-US" sz="1800" baseline="0" dirty="0" smtClean="0">
                <a:solidFill>
                  <a:schemeClr val="tx2"/>
                </a:solidFill>
                <a:latin typeface="Avenir Medium"/>
                <a:cs typeface="Avenir Medium"/>
              </a:rPr>
              <a:t>, the lion on the left of the NY Public </a:t>
            </a:r>
            <a:r>
              <a:rPr lang="en-US" sz="1800" baseline="0" dirty="0" smtClean="0">
                <a:solidFill>
                  <a:schemeClr val="tx2"/>
                </a:solidFill>
                <a:latin typeface="Avenir Medium"/>
                <a:cs typeface="Avenir Medium"/>
              </a:rPr>
              <a:t>Library)</a:t>
            </a:r>
          </a:p>
          <a:p>
            <a:endParaRPr lang="en-US" sz="1800" baseline="0" dirty="0" smtClean="0">
              <a:solidFill>
                <a:schemeClr val="tx2"/>
              </a:solidFill>
              <a:latin typeface="Avenir Medium"/>
              <a:cs typeface="Avenir Medium"/>
            </a:endParaRPr>
          </a:p>
          <a:p>
            <a:r>
              <a:rPr lang="en-US" sz="1800" dirty="0" smtClean="0">
                <a:solidFill>
                  <a:srgbClr val="1B3861"/>
                </a:solidFill>
                <a:latin typeface="Avenir Medium"/>
                <a:cs typeface="Avenir Medium"/>
              </a:rPr>
              <a:t>Not expecting overnight success</a:t>
            </a:r>
          </a:p>
          <a:p>
            <a:r>
              <a:rPr lang="en-US" sz="1800" dirty="0" smtClean="0">
                <a:solidFill>
                  <a:srgbClr val="1B3861"/>
                </a:solidFill>
                <a:latin typeface="Avenir Medium"/>
                <a:cs typeface="Avenir Medium"/>
              </a:rPr>
              <a:t>Building resource and changing community go hand-in-hand</a:t>
            </a:r>
          </a:p>
          <a:p>
            <a:pPr lvl="1"/>
            <a:r>
              <a:rPr lang="en-US" sz="1800" dirty="0" smtClean="0">
                <a:solidFill>
                  <a:srgbClr val="1B3861"/>
                </a:solidFill>
                <a:latin typeface="Avenir Medium"/>
                <a:cs typeface="Avenir Medium"/>
              </a:rPr>
              <a:t>Changing community is harder/longer process</a:t>
            </a:r>
          </a:p>
          <a:p>
            <a:r>
              <a:rPr lang="en-US" sz="1800" dirty="0" smtClean="0">
                <a:solidFill>
                  <a:srgbClr val="1B3861"/>
                </a:solidFill>
                <a:latin typeface="Avenir Medium"/>
                <a:cs typeface="Avenir Medium"/>
              </a:rPr>
              <a:t>Ten-year plan</a:t>
            </a:r>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But the big question is, Are we having</a:t>
            </a:r>
            <a:r>
              <a:rPr lang="en-US" sz="1600" baseline="0" dirty="0" smtClean="0"/>
              <a:t> an effect on the community? Are people changing their behavior? </a:t>
            </a:r>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Well, it appears so; for one, some journal editors are now encouraging authors to register new software with the ASCL before a paper is published.</a:t>
            </a:r>
          </a:p>
          <a:p>
            <a:r>
              <a:rPr lang="en-US" sz="1600" dirty="0" smtClean="0"/>
              <a:t>They can use the ASCL ID in the paper, and make it a link to the ASCL entry in the online version of the paper.</a:t>
            </a:r>
          </a:p>
          <a:p>
            <a:endParaRPr lang="en-US" sz="1600" dirty="0" smtClean="0"/>
          </a:p>
          <a:p>
            <a:r>
              <a:rPr lang="en-US" sz="1600" dirty="0" smtClean="0"/>
              <a:t>We see more submissions</a:t>
            </a:r>
            <a:r>
              <a:rPr lang="en-US" sz="1600" baseline="0" dirty="0" smtClean="0"/>
              <a:t> now, too, independent of the advocacy of journal editors. 80 codes have been submitted by their authors since July of last year, more than had been submitted by authors in all the previous years combined. </a:t>
            </a:r>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Starting</a:t>
            </a:r>
            <a:r>
              <a:rPr lang="en-US" sz="1800" baseline="0" dirty="0" smtClean="0"/>
              <a:t> with two assumptions about what you believe….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That software is important</a:t>
            </a:r>
            <a:r>
              <a:rPr lang="en-US" sz="1800" baseline="0" dirty="0" smtClean="0"/>
              <a:t> in research – it is a method, generates results, enables discovery…</a:t>
            </a:r>
            <a:endParaRPr lang="en-US" sz="1800" dirty="0" smtClean="0"/>
          </a:p>
          <a:p>
            <a:endParaRPr lang="en-US" sz="1800" dirty="0" smtClean="0"/>
          </a:p>
          <a:p>
            <a:r>
              <a:rPr lang="en-US" sz="1800" dirty="0" smtClean="0"/>
              <a:t>And that research software</a:t>
            </a:r>
            <a:r>
              <a:rPr lang="en-US" sz="1800" baseline="0" dirty="0" smtClean="0"/>
              <a:t> should be available so that others can examine it. </a:t>
            </a:r>
            <a:endParaRPr lang="en-US" sz="1800" dirty="0" smtClean="0"/>
          </a:p>
          <a:p>
            <a:endParaRPr lang="en-US" sz="1800" dirty="0" smtClean="0"/>
          </a:p>
          <a:p>
            <a:r>
              <a:rPr lang="en-US" sz="1800" dirty="0" smtClean="0"/>
              <a:t>Or to</a:t>
            </a:r>
            <a:r>
              <a:rPr lang="en-US" sz="1800" baseline="0" dirty="0" smtClean="0"/>
              <a:t> paraphrase</a:t>
            </a:r>
            <a:r>
              <a:rPr lang="en-US" sz="1800" dirty="0" smtClean="0"/>
              <a:t> a bit in </a:t>
            </a:r>
            <a:r>
              <a:rPr lang="en-US" sz="1800" baseline="0" dirty="0" smtClean="0"/>
              <a:t>Nature in 2012: not making the software available is indefensible </a:t>
            </a:r>
          </a:p>
          <a:p>
            <a:endParaRPr lang="en-US" sz="1800" baseline="0" dirty="0" smtClean="0"/>
          </a:p>
          <a:p>
            <a:r>
              <a:rPr lang="en-US" sz="1800" baseline="0" dirty="0" smtClean="0"/>
              <a:t>And that is why the ASCL was created in 1999 – to make the source codes – the software -- used in astronomy available for examination. </a:t>
            </a:r>
          </a:p>
          <a:p>
            <a:endParaRPr lang="en-US" sz="1800" baseline="0" dirty="0" smtClean="0"/>
          </a:p>
          <a:p>
            <a:pPr>
              <a:buNone/>
            </a:pPr>
            <a:r>
              <a:rPr lang="en-US" sz="1800" dirty="0" smtClean="0">
                <a:solidFill>
                  <a:schemeClr val="tx2"/>
                </a:solidFill>
                <a:latin typeface="Avenir Medium"/>
                <a:cs typeface="Avenir Medium"/>
              </a:rPr>
              <a:t>We’ll first look at the three stops on </a:t>
            </a:r>
            <a:r>
              <a:rPr lang="en-US" sz="1800" dirty="0" err="1" smtClean="0">
                <a:solidFill>
                  <a:schemeClr val="tx2"/>
                </a:solidFill>
                <a:latin typeface="Avenir Medium"/>
                <a:cs typeface="Avenir Medium"/>
              </a:rPr>
              <a:t>ASCL’s</a:t>
            </a:r>
            <a:r>
              <a:rPr lang="en-US" sz="1800" dirty="0" smtClean="0">
                <a:solidFill>
                  <a:schemeClr val="tx2"/>
                </a:solidFill>
                <a:latin typeface="Avenir Medium"/>
                <a:cs typeface="Avenir Medium"/>
              </a:rPr>
              <a:t> journey</a:t>
            </a:r>
            <a:endParaRPr lang="en-US" sz="900" dirty="0" smtClean="0">
              <a:solidFill>
                <a:schemeClr val="tx2"/>
              </a:solidFill>
              <a:latin typeface="Avenir Medium"/>
              <a:cs typeface="Avenir Medium"/>
            </a:endParaRPr>
          </a:p>
          <a:p>
            <a:pPr>
              <a:buNone/>
            </a:pPr>
            <a:r>
              <a:rPr lang="en-US" sz="1800" dirty="0" smtClean="0">
                <a:solidFill>
                  <a:schemeClr val="tx2"/>
                </a:solidFill>
                <a:latin typeface="Avenir Medium"/>
                <a:cs typeface="Avenir Medium"/>
              </a:rPr>
              <a:t>Then discuss</a:t>
            </a:r>
            <a:r>
              <a:rPr lang="en-US" sz="1800" baseline="0" dirty="0" smtClean="0">
                <a:solidFill>
                  <a:schemeClr val="tx2"/>
                </a:solidFill>
                <a:latin typeface="Avenir Medium"/>
                <a:cs typeface="Avenir Medium"/>
              </a:rPr>
              <a:t> </a:t>
            </a:r>
            <a:r>
              <a:rPr lang="en-US" sz="1800" dirty="0" smtClean="0">
                <a:solidFill>
                  <a:schemeClr val="tx2"/>
                </a:solidFill>
                <a:latin typeface="Avenir Medium"/>
                <a:cs typeface="Avenir Medium"/>
              </a:rPr>
              <a:t>what we learned along the way</a:t>
            </a:r>
            <a:endParaRPr lang="en-US" sz="900" dirty="0" smtClean="0">
              <a:solidFill>
                <a:schemeClr val="tx2"/>
              </a:solidFill>
              <a:latin typeface="Avenir Medium"/>
              <a:cs typeface="Avenir Medium"/>
            </a:endParaRPr>
          </a:p>
          <a:p>
            <a:pPr>
              <a:buNone/>
            </a:pPr>
            <a:r>
              <a:rPr lang="en-US" sz="1800" dirty="0" smtClean="0">
                <a:solidFill>
                  <a:schemeClr val="tx2"/>
                </a:solidFill>
                <a:latin typeface="Avenir Medium"/>
                <a:cs typeface="Avenir Medium"/>
              </a:rPr>
              <a:t>How we put the lessons to use and finally</a:t>
            </a:r>
          </a:p>
          <a:p>
            <a:pPr>
              <a:buNone/>
            </a:pPr>
            <a:r>
              <a:rPr lang="en-US" sz="1800" dirty="0" smtClean="0">
                <a:solidFill>
                  <a:schemeClr val="tx2"/>
                </a:solidFill>
                <a:latin typeface="Avenir Medium"/>
                <a:cs typeface="Avenir Medium"/>
              </a:rPr>
              <a:t>Effects of our work</a:t>
            </a:r>
          </a:p>
        </p:txBody>
      </p:sp>
      <p:sp>
        <p:nvSpPr>
          <p:cNvPr id="4" name="Slide Number Placeholder 3"/>
          <p:cNvSpPr>
            <a:spLocks noGrp="1"/>
          </p:cNvSpPr>
          <p:nvPr>
            <p:ph type="sldNum" sz="quarter" idx="10"/>
          </p:nvPr>
        </p:nvSpPr>
        <p:spPr/>
        <p:txBody>
          <a:bodyPr/>
          <a:lstStyle/>
          <a:p>
            <a:fld id="{DB6F3995-BED6-A74A-B1C6-97F3410D602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Authors are using the ASCL to cite codes. Last January, I started tracking how many ASCL entries have been cited, and as this chart demonstrates, the %age of codes cited is increasing, and the rate of increase of citations is faster than the rate of growth of ASCL entries. The ASCL grew 31% last year, while citations grew 63%.</a:t>
            </a:r>
            <a:br>
              <a:rPr lang="en-US" sz="1600" baseline="0" dirty="0" smtClean="0"/>
            </a:br>
            <a:r>
              <a:rPr lang="en-US" sz="1600" baseline="0" dirty="0" smtClean="0"/>
              <a:t/>
            </a:r>
            <a:br>
              <a:rPr lang="en-US" sz="1600" baseline="0" dirty="0" smtClean="0"/>
            </a:br>
            <a:r>
              <a:rPr lang="en-US" sz="1600" baseline="0" dirty="0" smtClean="0"/>
              <a:t>The ASCL has made it possible to cite software that does not have a descriptive paper in the literature to use for citation.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The second largest source of referral traffic to the ASCL comes from ADS, which means people are finding links to code entries there and following them to the ASCL – codes are more easily discoverable.</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a:t>
            </a:r>
            <a:r>
              <a:rPr lang="en-US" sz="1600" baseline="0" dirty="0" smtClean="0"/>
              <a:t> ASCL reaches out beyond astronomy, participating in workshops and meetings with those from other disciplines who are also encouraging more transparent science, better scientific software, and more reproducible research. </a:t>
            </a:r>
          </a:p>
          <a:p>
            <a:endParaRPr lang="en-US" sz="16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solidFill>
                  <a:schemeClr val="tx2"/>
                </a:solidFill>
                <a:latin typeface="Avenir Medium"/>
                <a:cs typeface="Avenir Medium"/>
              </a:rPr>
              <a:t>Thanks very much for your attention! </a:t>
            </a:r>
          </a:p>
          <a:p>
            <a:endParaRPr lang="en-US"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So our first stop is the original ASCL</a:t>
            </a:r>
            <a:endParaRPr lang="en-US" sz="1800" dirty="0"/>
          </a:p>
        </p:txBody>
      </p:sp>
      <p:sp>
        <p:nvSpPr>
          <p:cNvPr id="4" name="Slide Number Placeholder 3"/>
          <p:cNvSpPr>
            <a:spLocks noGrp="1"/>
          </p:cNvSpPr>
          <p:nvPr>
            <p:ph type="sldNum" sz="quarter" idx="10"/>
          </p:nvPr>
        </p:nvSpPr>
        <p:spPr/>
        <p:txBody>
          <a:bodyPr/>
          <a:lstStyle/>
          <a:p>
            <a:fld id="{DB6F3995-BED6-A74A-B1C6-97F3410D602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Started by Robert </a:t>
            </a:r>
            <a:r>
              <a:rPr kumimoji="0" lang="en-US" sz="1800" b="0" i="0" u="none" strike="noStrike" kern="1200" cap="none" spc="0" normalizeH="0" baseline="0" noProof="0" dirty="0" err="1" smtClean="0">
                <a:ln>
                  <a:noFill/>
                </a:ln>
                <a:solidFill>
                  <a:srgbClr val="1B3861"/>
                </a:solidFill>
                <a:effectLst/>
                <a:uLnTx/>
                <a:uFillTx/>
                <a:latin typeface="Avenir Medium"/>
                <a:ea typeface="+mn-ea"/>
                <a:cs typeface="Avenir Medium"/>
              </a:rPr>
              <a:t>Nemiroff</a:t>
            </a: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 in 1999 </a:t>
            </a:r>
            <a:r>
              <a:rPr lang="en-US" sz="1800" baseline="0" dirty="0" smtClean="0"/>
              <a:t>– to make the source codes – the software -- used in astronomy available for examination.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This is what the first version looked like…. One HTML page/code, with 10 fields, including subject headings, version number, </a:t>
            </a:r>
            <a:r>
              <a:rPr kumimoji="0" lang="en-US" sz="1800" b="0" i="0" u="none" strike="noStrike" kern="1200" cap="none" spc="0" normalizeH="0" baseline="0" noProof="0" dirty="0" err="1" smtClean="0">
                <a:ln>
                  <a:noFill/>
                </a:ln>
                <a:solidFill>
                  <a:srgbClr val="1B3861"/>
                </a:solidFill>
                <a:effectLst/>
                <a:uLnTx/>
                <a:uFillTx/>
                <a:latin typeface="Avenir Medium"/>
                <a:ea typeface="+mn-ea"/>
                <a:cs typeface="Avenir Medium"/>
              </a:rPr>
              <a:t>language(s</a:t>
            </a: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 and a link to the deposited code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Repository</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Subject headings categorized the codes, and these headings were used on an index page that listed all codes</a:t>
            </a:r>
          </a:p>
        </p:txBody>
      </p:sp>
      <p:sp>
        <p:nvSpPr>
          <p:cNvPr id="4" name="Slide Number Placeholder 3"/>
          <p:cNvSpPr>
            <a:spLocks noGrp="1"/>
          </p:cNvSpPr>
          <p:nvPr>
            <p:ph type="sldNum" sz="quarter" idx="10"/>
          </p:nvPr>
        </p:nvSpPr>
        <p:spPr/>
        <p:txBody>
          <a:bodyPr/>
          <a:lstStyle/>
          <a:p>
            <a:fld id="{DB6F3995-BED6-A74A-B1C6-97F3410D602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rgbClr val="1B3861"/>
                </a:solidFill>
                <a:effectLst/>
                <a:uLnTx/>
                <a:uFillTx/>
                <a:latin typeface="Avenir Medium"/>
                <a:ea typeface="+mn-ea"/>
                <a:cs typeface="Avenir Medium"/>
              </a:rPr>
              <a:t>Can see here the index page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rgbClr val="1B3861"/>
              </a:solidFill>
              <a:effectLst/>
              <a:uLnTx/>
              <a:uFillTx/>
              <a:latin typeface="Avenir Medium"/>
              <a:ea typeface="+mn-ea"/>
              <a:cs typeface="Avenir Medium"/>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rgbClr val="1B3861"/>
                </a:solidFill>
                <a:effectLst/>
                <a:uLnTx/>
                <a:uFillTx/>
                <a:latin typeface="Avenir Medium"/>
                <a:ea typeface="+mn-ea"/>
                <a:cs typeface="Avenir Medium"/>
              </a:rPr>
              <a:t>two presentations at major astronomy meetings: 1999 and 2000</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rgbClr val="1B3861"/>
              </a:solidFill>
              <a:effectLst/>
              <a:uLnTx/>
              <a:uFillTx/>
              <a:latin typeface="Avenir Medium"/>
              <a:ea typeface="+mn-ea"/>
              <a:cs typeface="Avenir Medium"/>
            </a:endParaRPr>
          </a:p>
          <a:p>
            <a:pPr lvl="0">
              <a:defRPr/>
            </a:pPr>
            <a:r>
              <a:rPr lang="en-US" sz="1600" dirty="0" smtClean="0">
                <a:solidFill>
                  <a:srgbClr val="1B3861"/>
                </a:solidFill>
                <a:latin typeface="Avenir Medium"/>
                <a:cs typeface="Avenir Medium"/>
              </a:rPr>
              <a:t>37 codes</a:t>
            </a:r>
          </a:p>
          <a:p>
            <a:pPr>
              <a:defRPr/>
            </a:pPr>
            <a:r>
              <a:rPr lang="en-US" sz="1600" dirty="0" smtClean="0">
                <a:solidFill>
                  <a:srgbClr val="1B3861"/>
                </a:solidFill>
                <a:latin typeface="Avenir Medium"/>
                <a:cs typeface="Avenir Medium"/>
              </a:rPr>
              <a:t>Search for new editor in 2003 was unsuccessful</a:t>
            </a:r>
          </a:p>
          <a:p>
            <a:pPr>
              <a:defRPr/>
            </a:pPr>
            <a:r>
              <a:rPr lang="en-US" sz="1600" dirty="0" smtClean="0">
                <a:solidFill>
                  <a:srgbClr val="1B3861"/>
                </a:solidFill>
                <a:latin typeface="Avenir Medium"/>
                <a:cs typeface="Avenir Medium"/>
              </a:rPr>
              <a:t>Entered period of dormancy as other similar efforts were started</a:t>
            </a:r>
          </a:p>
          <a:p>
            <a:pPr>
              <a:defRPr/>
            </a:pPr>
            <a:r>
              <a:rPr lang="en-US" sz="1600" dirty="0" smtClean="0">
                <a:solidFill>
                  <a:srgbClr val="1B3861"/>
                </a:solidFill>
                <a:latin typeface="Avenir Medium"/>
                <a:cs typeface="Avenir Medium"/>
              </a:rPr>
              <a:t>Continued to be available to</a:t>
            </a:r>
            <a:r>
              <a:rPr lang="en-US" sz="1600" baseline="0" dirty="0" smtClean="0">
                <a:solidFill>
                  <a:srgbClr val="1B3861"/>
                </a:solidFill>
                <a:latin typeface="Avenir Medium"/>
                <a:cs typeface="Avenir Medium"/>
              </a:rPr>
              <a:t> anyone who could find it; lots of old links to it</a:t>
            </a:r>
            <a:endParaRPr lang="en-US" sz="1600" dirty="0" smtClean="0">
              <a:solidFill>
                <a:srgbClr val="1B3861"/>
              </a:solidFill>
              <a:latin typeface="Avenir Medium"/>
              <a:cs typeface="Avenir Medium"/>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1B3861"/>
                </a:solidFill>
                <a:latin typeface="Avenir Medium"/>
                <a:cs typeface="Avenir Medium"/>
              </a:rPr>
              <a:t>Volunteer</a:t>
            </a:r>
            <a:r>
              <a:rPr lang="en-US" sz="1600" dirty="0" smtClean="0">
                <a:solidFill>
                  <a:srgbClr val="1B3861"/>
                </a:solidFill>
                <a:latin typeface="Avenir Medium"/>
                <a:cs typeface="Avenir Medium"/>
              </a:rPr>
              <a:t> enlisted </a:t>
            </a:r>
            <a:r>
              <a:rPr lang="en-US" sz="1600" dirty="0" smtClean="0">
                <a:solidFill>
                  <a:srgbClr val="1B3861"/>
                </a:solidFill>
                <a:latin typeface="Avenir Medium"/>
                <a:cs typeface="Avenir Medium"/>
              </a:rPr>
              <a:t>to move codes from old site to new site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1B3861"/>
                </a:solidFill>
                <a:latin typeface="Avenir Medium"/>
                <a:cs typeface="Avenir Medium"/>
              </a:rPr>
              <a:t>Most old codes still available!</a:t>
            </a:r>
          </a:p>
          <a:p>
            <a:pPr lvl="0">
              <a:defRPr/>
            </a:pPr>
            <a:endParaRPr lang="en-US" sz="1600" dirty="0" smtClean="0">
              <a:solidFill>
                <a:srgbClr val="1B3861"/>
              </a:solidFill>
              <a:latin typeface="Avenir Medium"/>
              <a:cs typeface="Avenir Medium"/>
            </a:endParaRPr>
          </a:p>
          <a:p>
            <a:pPr lvl="0">
              <a:defRPr/>
            </a:pPr>
            <a:r>
              <a:rPr lang="en-US" sz="1600" dirty="0" smtClean="0">
                <a:solidFill>
                  <a:srgbClr val="1B3861"/>
                </a:solidFill>
                <a:latin typeface="Avenir Medium"/>
                <a:cs typeface="Avenir Medium"/>
              </a:rPr>
              <a:t>New</a:t>
            </a:r>
            <a:r>
              <a:rPr lang="en-US" sz="1600" baseline="0" dirty="0" smtClean="0">
                <a:solidFill>
                  <a:srgbClr val="1B3861"/>
                </a:solidFill>
                <a:latin typeface="Avenir Medium"/>
                <a:cs typeface="Avenir Medium"/>
              </a:rPr>
              <a:t> site: </a:t>
            </a:r>
            <a:r>
              <a:rPr lang="en-US" sz="1600" baseline="0" dirty="0" err="1" smtClean="0">
                <a:solidFill>
                  <a:srgbClr val="1B3861"/>
                </a:solidFill>
                <a:latin typeface="Avenir Medium"/>
                <a:cs typeface="Avenir Medium"/>
              </a:rPr>
              <a:t>p</a:t>
            </a:r>
            <a:r>
              <a:rPr lang="en-US" sz="1600" dirty="0" err="1" smtClean="0">
                <a:solidFill>
                  <a:srgbClr val="1B3861"/>
                </a:solidFill>
                <a:latin typeface="Avenir Medium"/>
                <a:cs typeface="Avenir Medium"/>
              </a:rPr>
              <a:t>hpbb</a:t>
            </a:r>
            <a:r>
              <a:rPr lang="en-US" sz="1600" dirty="0" smtClean="0">
                <a:solidFill>
                  <a:srgbClr val="1B3861"/>
                </a:solidFill>
                <a:latin typeface="Avenir Medium"/>
                <a:cs typeface="Avenir Medium"/>
              </a:rPr>
              <a:t> site; discussion site for popular astronomy website (Astronomy Picture of the Day – APOD).</a:t>
            </a:r>
            <a:r>
              <a:rPr lang="en-US" sz="1600" baseline="0" dirty="0" smtClean="0">
                <a:solidFill>
                  <a:srgbClr val="1B3861"/>
                </a:solidFill>
                <a:latin typeface="Avenir Medium"/>
                <a:cs typeface="Avenir Medium"/>
              </a:rPr>
              <a:t> Could do this because </a:t>
            </a:r>
            <a:r>
              <a:rPr lang="en-US" sz="1600" baseline="0" dirty="0" err="1" smtClean="0">
                <a:solidFill>
                  <a:srgbClr val="1B3861"/>
                </a:solidFill>
                <a:latin typeface="Avenir Medium"/>
                <a:cs typeface="Avenir Medium"/>
              </a:rPr>
              <a:t>Nemiroff</a:t>
            </a:r>
            <a:r>
              <a:rPr lang="en-US" sz="1600" baseline="0" dirty="0" smtClean="0">
                <a:solidFill>
                  <a:srgbClr val="1B3861"/>
                </a:solidFill>
                <a:latin typeface="Avenir Medium"/>
                <a:cs typeface="Avenir Medium"/>
              </a:rPr>
              <a:t>, who started ASCL, is one of two editors of APOD, and he owns the discussion site. </a:t>
            </a:r>
            <a:endParaRPr lang="en-US" sz="1600" dirty="0" smtClean="0">
              <a:solidFill>
                <a:srgbClr val="1B3861"/>
              </a:solidFill>
              <a:latin typeface="Avenir Medium"/>
              <a:cs typeface="Avenir Medium"/>
            </a:endParaRPr>
          </a:p>
        </p:txBody>
      </p:sp>
      <p:sp>
        <p:nvSpPr>
          <p:cNvPr id="4" name="Slide Number Placeholder 3"/>
          <p:cNvSpPr>
            <a:spLocks noGrp="1"/>
          </p:cNvSpPr>
          <p:nvPr>
            <p:ph type="sldNum" sz="quarter" idx="10"/>
          </p:nvPr>
        </p:nvSpPr>
        <p:spPr/>
        <p:txBody>
          <a:bodyPr/>
          <a:lstStyle/>
          <a:p>
            <a:fld id="{DB6F3995-BED6-A74A-B1C6-97F3410D602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Dropped requirement to house codes, though still can; now link to website from which code can be downloaded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Dropped subject headings/categories in favor of full-text search – Google beats Yahoo!</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And dropped language and version fields.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Added unique identifier, the </a:t>
            </a:r>
            <a:r>
              <a:rPr kumimoji="0" lang="en-US" sz="1800" b="0" i="0" u="none" strike="noStrike" kern="1200" cap="none" spc="0" normalizeH="0" baseline="0" noProof="0" dirty="0" err="1" smtClean="0">
                <a:ln>
                  <a:noFill/>
                </a:ln>
                <a:solidFill>
                  <a:srgbClr val="1B3861"/>
                </a:solidFill>
                <a:effectLst/>
                <a:uLnTx/>
                <a:uFillTx/>
                <a:latin typeface="Avenir Medium"/>
                <a:ea typeface="+mn-ea"/>
                <a:cs typeface="Avenir Medium"/>
              </a:rPr>
              <a:t>ascl</a:t>
            </a:r>
            <a:r>
              <a:rPr kumimoji="0" lang="en-US" sz="1800" b="0" i="0" u="none" strike="noStrike" kern="1200" cap="none" spc="0" normalizeH="0" baseline="0" noProof="0" dirty="0" smtClean="0">
                <a:ln>
                  <a:noFill/>
                </a:ln>
                <a:solidFill>
                  <a:srgbClr val="1B3861"/>
                </a:solidFill>
                <a:effectLst/>
                <a:uLnTx/>
                <a:uFillTx/>
                <a:latin typeface="Avenir Medium"/>
                <a:ea typeface="+mn-ea"/>
                <a:cs typeface="Avenir Medium"/>
              </a:rPr>
              <a:t> ID. </a:t>
            </a:r>
          </a:p>
        </p:txBody>
      </p:sp>
      <p:sp>
        <p:nvSpPr>
          <p:cNvPr id="4" name="Slide Number Placeholder 3"/>
          <p:cNvSpPr>
            <a:spLocks noGrp="1"/>
          </p:cNvSpPr>
          <p:nvPr>
            <p:ph type="sldNum" sz="quarter" idx="10"/>
          </p:nvPr>
        </p:nvSpPr>
        <p:spPr/>
        <p:txBody>
          <a:bodyPr/>
          <a:lstStyle/>
          <a:p>
            <a:fld id="{DB6F3995-BED6-A74A-B1C6-97F3410D602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Typical</a:t>
            </a:r>
            <a:r>
              <a:rPr lang="en-US" sz="1800" baseline="0" dirty="0" smtClean="0"/>
              <a:t> </a:t>
            </a:r>
            <a:r>
              <a:rPr lang="en-US" sz="1800" baseline="0" dirty="0" err="1" smtClean="0"/>
              <a:t>phpbb</a:t>
            </a:r>
            <a:r>
              <a:rPr lang="en-US" sz="1800" baseline="0" dirty="0" smtClean="0"/>
              <a:t> look; we used threads to store information about the ASCL – what it is, how to submit codes, interesting papers and tools.</a:t>
            </a:r>
          </a:p>
          <a:p>
            <a:endParaRPr lang="en-US" sz="1800" baseline="0" dirty="0" smtClean="0"/>
          </a:p>
        </p:txBody>
      </p:sp>
      <p:sp>
        <p:nvSpPr>
          <p:cNvPr id="4" name="Slide Number Placeholder 3"/>
          <p:cNvSpPr>
            <a:spLocks noGrp="1"/>
          </p:cNvSpPr>
          <p:nvPr>
            <p:ph type="sldNum" sz="quarter" idx="10"/>
          </p:nvPr>
        </p:nvSpPr>
        <p:spPr/>
        <p:txBody>
          <a:bodyPr/>
          <a:lstStyle/>
          <a:p>
            <a:fld id="{DB6F3995-BED6-A74A-B1C6-97F3410D602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7B65FC5-3993-C449-AEC0-E379BBAE4CAE}" type="datetimeFigureOut">
              <a:rPr lang="en-US" smtClean="0"/>
              <a:pPr/>
              <a:t>2/12/15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6C27365-CF55-F748-9DA7-ECD385CCBF7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65FC5-3993-C449-AEC0-E379BBAE4CAE}" type="datetimeFigureOut">
              <a:rPr lang="en-US" smtClean="0"/>
              <a:pPr/>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65FC5-3993-C449-AEC0-E379BBAE4CAE}" type="datetimeFigureOut">
              <a:rPr lang="en-US" smtClean="0"/>
              <a:pPr/>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65FC5-3993-C449-AEC0-E379BBAE4CAE}" type="datetimeFigureOut">
              <a:rPr lang="en-US" smtClean="0"/>
              <a:pPr/>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B65FC5-3993-C449-AEC0-E379BBAE4CAE}" type="datetimeFigureOut">
              <a:rPr lang="en-US" smtClean="0"/>
              <a:pPr/>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B65FC5-3993-C449-AEC0-E379BBAE4CAE}" type="datetimeFigureOut">
              <a:rPr lang="en-US" smtClean="0"/>
              <a:pPr/>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7365-CF55-F748-9DA7-ECD385CCBF7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B65FC5-3993-C449-AEC0-E379BBAE4CAE}" type="datetimeFigureOut">
              <a:rPr lang="en-US" smtClean="0"/>
              <a:pPr/>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B65FC5-3993-C449-AEC0-E379BBAE4CAE}" type="datetimeFigureOut">
              <a:rPr lang="en-US" smtClean="0"/>
              <a:pPr/>
              <a:t>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B65FC5-3993-C449-AEC0-E379BBAE4CAE}" type="datetimeFigureOut">
              <a:rPr lang="en-US" smtClean="0"/>
              <a:pPr/>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7B65FC5-3993-C449-AEC0-E379BBAE4CAE}" type="datetimeFigureOut">
              <a:rPr lang="en-US" smtClean="0"/>
              <a:pPr/>
              <a:t>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27365-CF55-F748-9DA7-ECD385CCBF7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B65FC5-3993-C449-AEC0-E379BBAE4CAE}" type="datetimeFigureOut">
              <a:rPr lang="en-US" smtClean="0"/>
              <a:pPr/>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7365-CF55-F748-9DA7-ECD385CCBF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B65FC5-3993-C449-AEC0-E379BBAE4CAE}" type="datetimeFigureOut">
              <a:rPr lang="en-US" smtClean="0"/>
              <a:pPr/>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7365-CF55-F748-9DA7-ECD385CCBF7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7B65FC5-3993-C449-AEC0-E379BBAE4CAE}" type="datetimeFigureOut">
              <a:rPr lang="en-US" smtClean="0"/>
              <a:pPr/>
              <a:t>2/12/15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66C27365-CF55-F748-9DA7-ECD385CCBF7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fontScale="70000" lnSpcReduction="20000"/>
          </a:bodyPr>
          <a:lstStyle/>
          <a:p>
            <a:pPr>
              <a:buNone/>
            </a:pPr>
            <a:r>
              <a:rPr lang="en-US" dirty="0" smtClean="0"/>
              <a:t>Restoring reproducibility: Making scientist software discoverable</a:t>
            </a:r>
          </a:p>
          <a:p>
            <a:pPr>
              <a:buNone/>
            </a:pPr>
            <a:endParaRPr lang="en-US" dirty="0" smtClean="0"/>
          </a:p>
          <a:p>
            <a:pPr>
              <a:buNone/>
            </a:pPr>
            <a:r>
              <a:rPr lang="en-US" dirty="0" smtClean="0"/>
              <a:t>Source codes are increasingly important for the advancement of science in general and astrophysics in particular. Journal articles meant to detail the general logic behind new results and ideas often do not make the source codes that generated these results available, decreasing the transparency and integrity of the research. The Astrophysics Source Code Library (ASCL) is a registry of scientist-written software used in astronomy research. The challenges of creating and growing the resource will be covered by its current editor, who will also discuss specific steps the ASCL has taken to improve code discovery in astronomy and the effect this work is having within astronomy and more broadly in other research areas.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5-02-08 at 1.08.13 PM.png"/>
          <p:cNvPicPr>
            <a:picLocks noChangeAspect="1"/>
          </p:cNvPicPr>
          <p:nvPr/>
        </p:nvPicPr>
        <p:blipFill>
          <a:blip r:embed="rId3"/>
          <a:srcRect t="14245"/>
          <a:stretch>
            <a:fillRect/>
          </a:stretch>
        </p:blipFill>
        <p:spPr>
          <a:xfrm>
            <a:off x="0" y="1096962"/>
            <a:ext cx="9144000" cy="5300003"/>
          </a:xfrm>
          <a:prstGeom prst="rect">
            <a:avLst/>
          </a:prstGeom>
        </p:spPr>
      </p:pic>
      <p:sp>
        <p:nvSpPr>
          <p:cNvPr id="4" name="Title 1"/>
          <p:cNvSpPr txBox="1">
            <a:spLocks/>
          </p:cNvSpPr>
          <p:nvPr/>
        </p:nvSpPr>
        <p:spPr>
          <a:xfrm>
            <a:off x="1066800" y="0"/>
            <a:ext cx="54864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venir Medium"/>
                <a:ea typeface="+mj-ea"/>
                <a:cs typeface="Avenir Medium"/>
              </a:rPr>
              <a:t>Home page, 2010</a:t>
            </a:r>
            <a:endParaRPr kumimoji="0" lang="en-US" sz="3600" b="1" i="0" u="none" strike="noStrike" kern="1200" cap="none" spc="0" normalizeH="0" baseline="0" noProof="0" dirty="0">
              <a:ln>
                <a:noFill/>
              </a:ln>
              <a:solidFill>
                <a:schemeClr val="tx2"/>
              </a:solidFill>
              <a:effectLst/>
              <a:uLnTx/>
              <a:uFillTx/>
              <a:latin typeface="Avenir Medium"/>
              <a:ea typeface="+mj-ea"/>
              <a:cs typeface="Avenir Medium"/>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90800"/>
            <a:ext cx="7620000" cy="1143000"/>
          </a:xfrm>
        </p:spPr>
        <p:txBody>
          <a:bodyPr>
            <a:normAutofit fontScale="90000"/>
          </a:bodyPr>
          <a:lstStyle/>
          <a:p>
            <a:pPr marR="0" rtl="0"/>
            <a:r>
              <a:rPr lang="en-US" b="1" dirty="0" smtClean="0">
                <a:solidFill>
                  <a:schemeClr val="tx2"/>
                </a:solidFill>
                <a:latin typeface="Avenir Medium"/>
                <a:cs typeface="Avenir Medium"/>
              </a:rPr>
              <a:t>ASCL</a:t>
            </a:r>
            <a:br>
              <a:rPr lang="en-US" b="1" dirty="0" smtClean="0">
                <a:solidFill>
                  <a:schemeClr val="tx2"/>
                </a:solidFill>
                <a:latin typeface="Avenir Medium"/>
                <a:cs typeface="Avenir Medium"/>
              </a:rPr>
            </a:br>
            <a:r>
              <a:rPr lang="en-US" b="1" dirty="0" smtClean="0">
                <a:solidFill>
                  <a:schemeClr val="tx2"/>
                </a:solidFill>
                <a:latin typeface="Avenir Medium"/>
                <a:cs typeface="Avenir Medium"/>
              </a:rPr>
              <a:t>Third stop, 2014-present</a:t>
            </a:r>
            <a:endParaRPr lang="en-US" b="1" baseline="0" dirty="0" smtClean="0">
              <a:solidFill>
                <a:schemeClr val="tx2"/>
              </a:solidFill>
              <a:latin typeface="Avenir Medium"/>
              <a:cs typeface="Avenir Medium"/>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5-02-11 at 2.44.22 PM.png"/>
          <p:cNvPicPr>
            <a:picLocks noChangeAspect="1"/>
          </p:cNvPicPr>
          <p:nvPr/>
        </p:nvPicPr>
        <p:blipFill>
          <a:blip r:embed="rId3"/>
          <a:stretch>
            <a:fillRect/>
          </a:stretch>
        </p:blipFill>
        <p:spPr>
          <a:xfrm>
            <a:off x="304800" y="990214"/>
            <a:ext cx="8610600" cy="5561412"/>
          </a:xfrm>
          <a:prstGeom prst="rect">
            <a:avLst/>
          </a:prstGeom>
        </p:spPr>
      </p:pic>
      <p:sp>
        <p:nvSpPr>
          <p:cNvPr id="2" name="Title 1"/>
          <p:cNvSpPr>
            <a:spLocks noGrp="1"/>
          </p:cNvSpPr>
          <p:nvPr>
            <p:ph type="title"/>
          </p:nvPr>
        </p:nvSpPr>
        <p:spPr>
          <a:xfrm>
            <a:off x="1066800" y="0"/>
            <a:ext cx="7620000" cy="1143000"/>
          </a:xfrm>
        </p:spPr>
        <p:txBody>
          <a:bodyPr>
            <a:normAutofit/>
          </a:bodyPr>
          <a:lstStyle/>
          <a:p>
            <a:pPr marR="0" algn="l" rtl="0"/>
            <a:r>
              <a:rPr lang="en-US" sz="3600" b="1" baseline="0" dirty="0" smtClean="0">
                <a:solidFill>
                  <a:schemeClr val="tx2"/>
                </a:solidFill>
                <a:latin typeface="Avenir Medium"/>
                <a:cs typeface="Avenir Medium"/>
              </a:rPr>
              <a:t>Code entry, present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143000"/>
          </a:xfrm>
        </p:spPr>
        <p:txBody>
          <a:bodyPr>
            <a:normAutofit/>
          </a:bodyPr>
          <a:lstStyle/>
          <a:p>
            <a:pPr marR="0" algn="l" rtl="0"/>
            <a:r>
              <a:rPr lang="en-US" sz="3600" b="1" baseline="0" dirty="0" smtClean="0">
                <a:solidFill>
                  <a:schemeClr val="tx2"/>
                </a:solidFill>
                <a:latin typeface="Avenir Medium"/>
                <a:cs typeface="Avenir Medium"/>
              </a:rPr>
              <a:t>Home page, present</a:t>
            </a:r>
          </a:p>
        </p:txBody>
      </p:sp>
      <p:pic>
        <p:nvPicPr>
          <p:cNvPr id="4" name="Picture 3" descr="Screen Shot 2015-02-08 at 2.16.38 PM.png"/>
          <p:cNvPicPr>
            <a:picLocks noChangeAspect="1"/>
          </p:cNvPicPr>
          <p:nvPr/>
        </p:nvPicPr>
        <p:blipFill>
          <a:blip r:embed="rId3"/>
          <a:stretch>
            <a:fillRect/>
          </a:stretch>
        </p:blipFill>
        <p:spPr>
          <a:xfrm>
            <a:off x="381000" y="1020762"/>
            <a:ext cx="8382000" cy="54072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5-02-08 at 2.21.54 PM.png"/>
          <p:cNvPicPr>
            <a:picLocks noChangeAspect="1"/>
          </p:cNvPicPr>
          <p:nvPr/>
        </p:nvPicPr>
        <p:blipFill>
          <a:blip r:embed="rId3"/>
          <a:stretch>
            <a:fillRect/>
          </a:stretch>
        </p:blipFill>
        <p:spPr>
          <a:xfrm>
            <a:off x="381001" y="1020762"/>
            <a:ext cx="8458200" cy="5301100"/>
          </a:xfrm>
          <a:prstGeom prst="rect">
            <a:avLst/>
          </a:prstGeom>
        </p:spPr>
      </p:pic>
      <p:sp>
        <p:nvSpPr>
          <p:cNvPr id="2" name="Title 1"/>
          <p:cNvSpPr>
            <a:spLocks noGrp="1"/>
          </p:cNvSpPr>
          <p:nvPr>
            <p:ph type="title"/>
          </p:nvPr>
        </p:nvSpPr>
        <p:spPr>
          <a:xfrm>
            <a:off x="1066800" y="0"/>
            <a:ext cx="7620000" cy="1143000"/>
          </a:xfrm>
        </p:spPr>
        <p:txBody>
          <a:bodyPr>
            <a:normAutofit/>
          </a:bodyPr>
          <a:lstStyle/>
          <a:p>
            <a:pPr marR="0" algn="l" rtl="0"/>
            <a:r>
              <a:rPr lang="en-US" sz="3600" b="1" baseline="0" dirty="0" smtClean="0">
                <a:solidFill>
                  <a:schemeClr val="tx2"/>
                </a:solidFill>
                <a:latin typeface="Avenir Medium"/>
                <a:cs typeface="Avenir Medium"/>
              </a:rPr>
              <a:t>Browse, present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83000" y="-2057400"/>
            <a:ext cx="16510000" cy="10972800"/>
          </a:xfrm>
          <a:prstGeom prst="rect">
            <a:avLst/>
          </a:prstGeom>
        </p:spPr>
      </p:pic>
      <p:sp>
        <p:nvSpPr>
          <p:cNvPr id="4" name="TextBox 3"/>
          <p:cNvSpPr txBox="1"/>
          <p:nvPr/>
        </p:nvSpPr>
        <p:spPr>
          <a:xfrm>
            <a:off x="152400" y="6477000"/>
            <a:ext cx="2667000" cy="338554"/>
          </a:xfrm>
          <a:prstGeom prst="rect">
            <a:avLst/>
          </a:prstGeom>
          <a:noFill/>
        </p:spPr>
        <p:txBody>
          <a:bodyPr wrap="square" rtlCol="0">
            <a:spAutoFit/>
          </a:bodyPr>
          <a:lstStyle/>
          <a:p>
            <a:r>
              <a:rPr lang="en-US" sz="1600" dirty="0" err="1" smtClean="0">
                <a:solidFill>
                  <a:schemeClr val="bg1">
                    <a:lumMod val="95000"/>
                  </a:schemeClr>
                </a:solidFill>
              </a:rPr>
              <a:t>alegri</a:t>
            </a:r>
            <a:r>
              <a:rPr lang="en-US" sz="1600" dirty="0" smtClean="0">
                <a:solidFill>
                  <a:schemeClr val="bg1">
                    <a:lumMod val="95000"/>
                  </a:schemeClr>
                </a:solidFill>
              </a:rPr>
              <a:t> / 4freephotos.com</a:t>
            </a:r>
            <a:endParaRPr lang="en-US" sz="1600" dirty="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4148" y="-499789"/>
            <a:ext cx="11070748" cy="7357790"/>
          </a:xfrm>
          <a:prstGeom prst="rect">
            <a:avLst/>
          </a:prstGeom>
        </p:spPr>
      </p:pic>
      <p:sp>
        <p:nvSpPr>
          <p:cNvPr id="8" name="TextBox 7"/>
          <p:cNvSpPr txBox="1"/>
          <p:nvPr/>
        </p:nvSpPr>
        <p:spPr>
          <a:xfrm>
            <a:off x="152400" y="6477000"/>
            <a:ext cx="2667000" cy="338554"/>
          </a:xfrm>
          <a:prstGeom prst="rect">
            <a:avLst/>
          </a:prstGeom>
          <a:noFill/>
        </p:spPr>
        <p:txBody>
          <a:bodyPr wrap="square" rtlCol="0">
            <a:spAutoFit/>
          </a:bodyPr>
          <a:lstStyle/>
          <a:p>
            <a:r>
              <a:rPr lang="en-US" sz="1600" dirty="0" err="1" smtClean="0">
                <a:solidFill>
                  <a:schemeClr val="bg1">
                    <a:lumMod val="95000"/>
                  </a:schemeClr>
                </a:solidFill>
              </a:rPr>
              <a:t>alegri</a:t>
            </a:r>
            <a:r>
              <a:rPr lang="en-US" sz="1600" dirty="0" smtClean="0">
                <a:solidFill>
                  <a:schemeClr val="bg1">
                    <a:lumMod val="95000"/>
                  </a:schemeClr>
                </a:solidFill>
              </a:rPr>
              <a:t> / 4freephotos.com</a:t>
            </a:r>
            <a:endParaRPr lang="en-US"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venir Medium"/>
                <a:cs typeface="Avenir Medium"/>
              </a:rPr>
              <a:t>Other efforts</a:t>
            </a:r>
            <a:endParaRPr lang="en-US" b="1" dirty="0">
              <a:solidFill>
                <a:schemeClr val="tx2"/>
              </a:solidFill>
              <a:latin typeface="Avenir Medium"/>
              <a:cs typeface="Avenir Medium"/>
            </a:endParaRPr>
          </a:p>
        </p:txBody>
      </p:sp>
      <p:sp>
        <p:nvSpPr>
          <p:cNvPr id="3" name="Text Placeholder 2"/>
          <p:cNvSpPr>
            <a:spLocks noGrp="1"/>
          </p:cNvSpPr>
          <p:nvPr>
            <p:ph type="body" idx="1"/>
          </p:nvPr>
        </p:nvSpPr>
        <p:spPr/>
        <p:txBody>
          <a:bodyPr>
            <a:normAutofit/>
          </a:bodyPr>
          <a:lstStyle/>
          <a:p>
            <a:pPr lvl="0">
              <a:defRPr/>
            </a:pPr>
            <a:r>
              <a:rPr lang="en-US" dirty="0" smtClean="0">
                <a:solidFill>
                  <a:srgbClr val="1B3861"/>
                </a:solidFill>
                <a:latin typeface="Avenir Medium"/>
                <a:cs typeface="Avenir Medium"/>
              </a:rPr>
              <a:t>ASDS (most robust; funded; 1993-2000)</a:t>
            </a:r>
          </a:p>
          <a:p>
            <a:pPr>
              <a:defRPr/>
            </a:pPr>
            <a:r>
              <a:rPr lang="en-US" dirty="0" err="1" smtClean="0">
                <a:solidFill>
                  <a:srgbClr val="1B3861"/>
                </a:solidFill>
                <a:latin typeface="Avenir Medium"/>
                <a:cs typeface="Avenir Medium"/>
              </a:rPr>
              <a:t>AstroForge</a:t>
            </a:r>
            <a:r>
              <a:rPr lang="en-US" dirty="0" smtClean="0">
                <a:solidFill>
                  <a:srgbClr val="1B3861"/>
                </a:solidFill>
                <a:latin typeface="Avenir Medium"/>
                <a:cs typeface="Avenir Medium"/>
              </a:rPr>
              <a:t> (funded, 2003-2006)</a:t>
            </a:r>
          </a:p>
          <a:p>
            <a:pPr>
              <a:defRPr/>
            </a:pPr>
            <a:r>
              <a:rPr lang="en-US" dirty="0" err="1" smtClean="0">
                <a:solidFill>
                  <a:srgbClr val="1B3861"/>
                </a:solidFill>
                <a:latin typeface="Avenir Medium"/>
                <a:cs typeface="Avenir Medium"/>
              </a:rPr>
              <a:t>SkySoft</a:t>
            </a:r>
            <a:r>
              <a:rPr lang="en-US" dirty="0" smtClean="0">
                <a:solidFill>
                  <a:srgbClr val="1B3861"/>
                </a:solidFill>
                <a:latin typeface="Avenir Medium"/>
                <a:cs typeface="Avenir Medium"/>
              </a:rPr>
              <a:t> (2003-present)</a:t>
            </a:r>
          </a:p>
          <a:p>
            <a:pPr>
              <a:defRPr/>
            </a:pPr>
            <a:r>
              <a:rPr lang="en-US" dirty="0" err="1" smtClean="0">
                <a:solidFill>
                  <a:srgbClr val="1B3861"/>
                </a:solidFill>
                <a:latin typeface="Avenir Medium"/>
                <a:cs typeface="Avenir Medium"/>
              </a:rPr>
              <a:t>Astro</a:t>
            </a:r>
            <a:r>
              <a:rPr lang="en-US" dirty="0" smtClean="0">
                <a:solidFill>
                  <a:srgbClr val="1B3861"/>
                </a:solidFill>
                <a:latin typeface="Avenir Medium"/>
                <a:cs typeface="Avenir Medium"/>
              </a:rPr>
              <a:t>-Code Wiki (2006-2011)</a:t>
            </a:r>
          </a:p>
          <a:p>
            <a:pPr>
              <a:defRPr/>
            </a:pPr>
            <a:r>
              <a:rPr lang="en-US" dirty="0" err="1" smtClean="0">
                <a:solidFill>
                  <a:srgbClr val="1B3861"/>
                </a:solidFill>
                <a:latin typeface="Avenir Medium"/>
                <a:cs typeface="Avenir Medium"/>
              </a:rPr>
              <a:t>Astro-Sim</a:t>
            </a:r>
            <a:r>
              <a:rPr lang="en-US" dirty="0" smtClean="0">
                <a:solidFill>
                  <a:srgbClr val="1B3861"/>
                </a:solidFill>
                <a:latin typeface="Avenir Medium"/>
                <a:cs typeface="Avenir Medium"/>
              </a:rPr>
              <a:t> (2007-2010)</a:t>
            </a:r>
          </a:p>
          <a:p>
            <a:pPr>
              <a:defRPr/>
            </a:pPr>
            <a:r>
              <a:rPr lang="en-US" dirty="0" err="1" smtClean="0">
                <a:solidFill>
                  <a:srgbClr val="1B3861"/>
                </a:solidFill>
                <a:latin typeface="Avenir Medium"/>
                <a:cs typeface="Avenir Medium"/>
              </a:rPr>
              <a:t>AstroShare</a:t>
            </a:r>
            <a:r>
              <a:rPr lang="en-US" dirty="0" smtClean="0">
                <a:solidFill>
                  <a:srgbClr val="1B3861"/>
                </a:solidFill>
                <a:latin typeface="Avenir Medium"/>
                <a:cs typeface="Avenir Medium"/>
              </a:rPr>
              <a:t> (2008-2014; last update 2012)</a:t>
            </a:r>
            <a:endParaRPr lang="en-US" dirty="0">
              <a:solidFill>
                <a:schemeClr val="tx2"/>
              </a:solidFill>
              <a:latin typeface="Avenir Medium"/>
              <a:cs typeface="Avenir Medium"/>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1" baseline="0" dirty="0" smtClean="0">
                <a:solidFill>
                  <a:schemeClr val="tx2"/>
                </a:solidFill>
                <a:latin typeface="Avenir Medium"/>
                <a:cs typeface="Avenir Medium"/>
              </a:rPr>
              <a:t>Lessons learned</a:t>
            </a:r>
          </a:p>
        </p:txBody>
      </p:sp>
      <p:sp>
        <p:nvSpPr>
          <p:cNvPr id="3" name="Text Placeholder 2"/>
          <p:cNvSpPr>
            <a:spLocks noGrp="1"/>
          </p:cNvSpPr>
          <p:nvPr>
            <p:ph type="body" idx="1"/>
          </p:nvPr>
        </p:nvSpPr>
        <p:spPr/>
        <p:txBody>
          <a:bodyPr>
            <a:normAutofit fontScale="92500"/>
          </a:bodyPr>
          <a:lstStyle/>
          <a:p>
            <a:pPr marR="0" lvl="0" rtl="0"/>
            <a:r>
              <a:rPr lang="en-US" baseline="0" dirty="0" smtClean="0">
                <a:solidFill>
                  <a:schemeClr val="tx2"/>
                </a:solidFill>
                <a:latin typeface="Avenir Medium"/>
                <a:cs typeface="Avenir Medium"/>
              </a:rPr>
              <a:t>People don’t want to deposit their codes/like to keep their codes nearby</a:t>
            </a:r>
          </a:p>
          <a:p>
            <a:pPr lvl="1"/>
            <a:r>
              <a:rPr lang="en-US" dirty="0" smtClean="0">
                <a:solidFill>
                  <a:schemeClr val="tx2"/>
                </a:solidFill>
                <a:latin typeface="Avenir Medium"/>
                <a:cs typeface="Avenir Medium"/>
              </a:rPr>
              <a:t>Little incentive to register software</a:t>
            </a:r>
          </a:p>
          <a:p>
            <a:pPr lvl="1"/>
            <a:r>
              <a:rPr lang="en-US" baseline="0" dirty="0" smtClean="0">
                <a:solidFill>
                  <a:schemeClr val="tx2"/>
                </a:solidFill>
                <a:latin typeface="Avenir Medium"/>
                <a:cs typeface="Avenir Medium"/>
              </a:rPr>
              <a:t>Don’t want to go first</a:t>
            </a:r>
          </a:p>
          <a:p>
            <a:pPr lvl="1"/>
            <a:r>
              <a:rPr lang="en-US" dirty="0" smtClean="0">
                <a:solidFill>
                  <a:schemeClr val="tx2"/>
                </a:solidFill>
                <a:latin typeface="Avenir Medium"/>
                <a:cs typeface="Avenir Medium"/>
              </a:rPr>
              <a:t>Don’t want to have another site to update</a:t>
            </a:r>
            <a:endParaRPr lang="en-US" baseline="0" dirty="0" smtClean="0">
              <a:solidFill>
                <a:schemeClr val="tx2"/>
              </a:solidFill>
              <a:latin typeface="Avenir Medium"/>
              <a:cs typeface="Avenir Medium"/>
            </a:endParaRPr>
          </a:p>
          <a:p>
            <a:pPr marR="0" lvl="0" rtl="0"/>
            <a:r>
              <a:rPr lang="en-US" baseline="0" dirty="0" smtClean="0">
                <a:solidFill>
                  <a:schemeClr val="tx2"/>
                </a:solidFill>
                <a:latin typeface="Avenir Medium"/>
                <a:cs typeface="Avenir Medium"/>
              </a:rPr>
              <a:t>Funding cycle not long enough to get uptake by community</a:t>
            </a:r>
          </a:p>
          <a:p>
            <a:pPr marR="0" lvl="0" rtl="0"/>
            <a:r>
              <a:rPr lang="en-US" baseline="0" dirty="0" smtClean="0">
                <a:solidFill>
                  <a:schemeClr val="tx2"/>
                </a:solidFill>
                <a:latin typeface="Avenir Medium"/>
                <a:cs typeface="Avenir Medium"/>
              </a:rPr>
              <a:t>Authors will not update metadata</a:t>
            </a:r>
          </a:p>
          <a:p>
            <a:pPr marR="0" lvl="0" rtl="0"/>
            <a:r>
              <a:rPr lang="en-US" baseline="0" dirty="0" smtClean="0">
                <a:solidFill>
                  <a:schemeClr val="tx2"/>
                </a:solidFill>
                <a:latin typeface="Avenir Medium"/>
                <a:cs typeface="Avenir Medium"/>
              </a:rPr>
              <a:t>Limited marketing limited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1" dirty="0" smtClean="0">
                <a:solidFill>
                  <a:schemeClr val="tx2"/>
                </a:solidFill>
                <a:latin typeface="Avenir Medium"/>
                <a:cs typeface="Avenir Medium"/>
              </a:rPr>
              <a:t>To bring about change …</a:t>
            </a:r>
            <a:endParaRPr lang="en-US" b="1" baseline="0" dirty="0" smtClean="0">
              <a:solidFill>
                <a:schemeClr val="tx2"/>
              </a:solidFill>
              <a:latin typeface="Avenir Medium"/>
              <a:cs typeface="Avenir Medium"/>
            </a:endParaRPr>
          </a:p>
        </p:txBody>
      </p:sp>
      <p:sp>
        <p:nvSpPr>
          <p:cNvPr id="3" name="Text Placeholder 2"/>
          <p:cNvSpPr>
            <a:spLocks noGrp="1"/>
          </p:cNvSpPr>
          <p:nvPr>
            <p:ph type="body" idx="1"/>
          </p:nvPr>
        </p:nvSpPr>
        <p:spPr/>
        <p:txBody>
          <a:bodyPr>
            <a:normAutofit fontScale="92500" lnSpcReduction="10000"/>
          </a:bodyPr>
          <a:lstStyle/>
          <a:p>
            <a:pPr marL="514350" indent="-514350"/>
            <a:r>
              <a:rPr lang="en-US" dirty="0" smtClean="0">
                <a:solidFill>
                  <a:schemeClr val="tx2"/>
                </a:solidFill>
                <a:latin typeface="Avenir Medium"/>
                <a:cs typeface="Avenir Medium"/>
              </a:rPr>
              <a:t>Build it</a:t>
            </a:r>
            <a:endParaRPr lang="en-US" sz="1730" dirty="0" smtClean="0">
              <a:solidFill>
                <a:schemeClr val="tx2"/>
              </a:solidFill>
              <a:latin typeface="Avenir Medium"/>
              <a:cs typeface="Avenir Medium"/>
            </a:endParaRPr>
          </a:p>
          <a:p>
            <a:pPr marL="514350" indent="-514350"/>
            <a:endParaRPr lang="en-US" sz="1412" dirty="0" smtClean="0">
              <a:solidFill>
                <a:schemeClr val="tx2"/>
              </a:solidFill>
              <a:latin typeface="Avenir Medium"/>
              <a:cs typeface="Avenir Medium"/>
            </a:endParaRPr>
          </a:p>
          <a:p>
            <a:pPr marL="514350" indent="-514350"/>
            <a:r>
              <a:rPr lang="en-US" dirty="0" smtClean="0">
                <a:solidFill>
                  <a:schemeClr val="tx2"/>
                </a:solidFill>
                <a:latin typeface="Avenir Medium"/>
                <a:cs typeface="Avenir Medium"/>
              </a:rPr>
              <a:t>Enlist/involve others</a:t>
            </a:r>
            <a:endParaRPr lang="en-US" sz="1730" dirty="0" smtClean="0">
              <a:solidFill>
                <a:schemeClr val="tx2"/>
              </a:solidFill>
              <a:latin typeface="Avenir Medium"/>
              <a:cs typeface="Avenir Medium"/>
            </a:endParaRPr>
          </a:p>
          <a:p>
            <a:pPr marL="514350" indent="-514350"/>
            <a:endParaRPr lang="en-US" sz="1730" dirty="0" smtClean="0">
              <a:solidFill>
                <a:schemeClr val="tx2"/>
              </a:solidFill>
              <a:latin typeface="Avenir Medium"/>
              <a:cs typeface="Avenir Medium"/>
            </a:endParaRPr>
          </a:p>
          <a:p>
            <a:pPr marL="514350" indent="-514350"/>
            <a:r>
              <a:rPr lang="en-US" dirty="0" smtClean="0">
                <a:solidFill>
                  <a:schemeClr val="tx2"/>
                </a:solidFill>
                <a:latin typeface="Avenir Medium"/>
                <a:cs typeface="Avenir Medium"/>
              </a:rPr>
              <a:t>Market, market, market</a:t>
            </a:r>
            <a:endParaRPr lang="en-US" sz="1730" dirty="0" smtClean="0">
              <a:solidFill>
                <a:schemeClr val="tx2"/>
              </a:solidFill>
              <a:latin typeface="Avenir Medium"/>
              <a:cs typeface="Avenir Medium"/>
            </a:endParaRPr>
          </a:p>
          <a:p>
            <a:pPr marL="514350" indent="-514350"/>
            <a:endParaRPr lang="en-US" sz="1730" dirty="0" smtClean="0">
              <a:solidFill>
                <a:schemeClr val="tx2"/>
              </a:solidFill>
              <a:latin typeface="Avenir Medium"/>
              <a:cs typeface="Avenir Medium"/>
            </a:endParaRPr>
          </a:p>
          <a:p>
            <a:pPr marL="514350" indent="-514350"/>
            <a:r>
              <a:rPr lang="en-US" dirty="0" smtClean="0">
                <a:solidFill>
                  <a:schemeClr val="tx2"/>
                </a:solidFill>
                <a:latin typeface="Avenir Medium"/>
                <a:cs typeface="Avenir Medium"/>
              </a:rPr>
              <a:t>Engage the community</a:t>
            </a:r>
          </a:p>
          <a:p>
            <a:pPr marL="914400" lvl="1" indent="-514350"/>
            <a:r>
              <a:rPr lang="en-US" dirty="0" smtClean="0">
                <a:solidFill>
                  <a:schemeClr val="tx2"/>
                </a:solidFill>
                <a:latin typeface="Avenir Medium"/>
                <a:cs typeface="Avenir Medium"/>
              </a:rPr>
              <a:t>Learn what barriers and incentives exist</a:t>
            </a:r>
          </a:p>
          <a:p>
            <a:pPr marL="914400" lvl="1" indent="-514350"/>
            <a:r>
              <a:rPr lang="en-US" dirty="0" smtClean="0">
                <a:solidFill>
                  <a:schemeClr val="tx2"/>
                </a:solidFill>
                <a:latin typeface="Avenir Medium"/>
                <a:cs typeface="Avenir Medium"/>
              </a:rPr>
              <a:t>Mitigate barriers and nurture incentives</a:t>
            </a:r>
            <a:endParaRPr lang="en-US" sz="1730" dirty="0" smtClean="0">
              <a:solidFill>
                <a:schemeClr val="tx2"/>
              </a:solidFill>
              <a:latin typeface="Avenir Medium"/>
              <a:cs typeface="Avenir Medium"/>
            </a:endParaRPr>
          </a:p>
          <a:p>
            <a:pPr marL="514350" indent="-514350"/>
            <a:endParaRPr lang="en-US" sz="1730" dirty="0" smtClean="0">
              <a:solidFill>
                <a:schemeClr val="tx2"/>
              </a:solidFill>
              <a:latin typeface="Avenir Medium"/>
              <a:cs typeface="Avenir Medium"/>
            </a:endParaRPr>
          </a:p>
          <a:p>
            <a:pPr marL="514350" indent="-514350"/>
            <a:r>
              <a:rPr lang="en-US" dirty="0" smtClean="0">
                <a:solidFill>
                  <a:schemeClr val="tx2"/>
                </a:solidFill>
                <a:latin typeface="Avenir Medium"/>
                <a:cs typeface="Avenir Medium"/>
              </a:rPr>
              <a:t>Be patient</a:t>
            </a:r>
            <a:endParaRPr lang="en-US" baseline="0" dirty="0" smtClean="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2"/>
          <p:cNvSpPr>
            <a:spLocks noGrp="1"/>
          </p:cNvSpPr>
          <p:nvPr>
            <p:ph type="body" idx="1"/>
          </p:nvPr>
        </p:nvSpPr>
        <p:spPr>
          <a:xfrm>
            <a:off x="1066800" y="609600"/>
            <a:ext cx="7620000" cy="5516563"/>
          </a:xfrm>
        </p:spPr>
        <p:txBody>
          <a:bodyPr>
            <a:normAutofit lnSpcReduction="10000"/>
          </a:bodyPr>
          <a:lstStyle/>
          <a:p>
            <a:pPr>
              <a:buNone/>
            </a:pPr>
            <a:endParaRPr lang="en-US" sz="4800" b="1" dirty="0" smtClean="0">
              <a:solidFill>
                <a:schemeClr val="tx2"/>
              </a:solidFill>
              <a:latin typeface="Avenir Medium"/>
              <a:cs typeface="Avenir Medium"/>
            </a:endParaRPr>
          </a:p>
          <a:p>
            <a:pPr algn="ctr">
              <a:buNone/>
            </a:pPr>
            <a:r>
              <a:rPr lang="en-US" sz="4800" b="1" dirty="0" smtClean="0">
                <a:ln w="3175" cmpd="sng">
                  <a:noFill/>
                </a:ln>
                <a:solidFill>
                  <a:schemeClr val="tx2"/>
                </a:solidFill>
                <a:latin typeface="Avenir Medium"/>
                <a:cs typeface="Avenir Medium"/>
              </a:rPr>
              <a:t>Restoring reproducibility:</a:t>
            </a:r>
          </a:p>
          <a:p>
            <a:pPr algn="ctr">
              <a:buNone/>
            </a:pPr>
            <a:r>
              <a:rPr lang="en-US" sz="4800" b="1" dirty="0" smtClean="0">
                <a:ln w="3175" cmpd="sng">
                  <a:noFill/>
                </a:ln>
                <a:solidFill>
                  <a:schemeClr val="tx2"/>
                </a:solidFill>
                <a:latin typeface="Avenir Medium"/>
                <a:cs typeface="Avenir Medium"/>
              </a:rPr>
              <a:t>Making scientist software discoverable</a:t>
            </a:r>
            <a:endParaRPr lang="en-US" sz="4800" b="1" dirty="0" smtClean="0">
              <a:solidFill>
                <a:schemeClr val="tx2"/>
              </a:solidFill>
              <a:latin typeface="Avenir Medium"/>
              <a:cs typeface="Avenir Medium"/>
            </a:endParaRPr>
          </a:p>
          <a:p>
            <a:pPr>
              <a:buNone/>
            </a:pPr>
            <a:endParaRPr lang="en-US" sz="2800" dirty="0" smtClean="0">
              <a:solidFill>
                <a:schemeClr val="tx2"/>
              </a:solidFill>
              <a:latin typeface="Avenir Medium"/>
              <a:cs typeface="Avenir Medium"/>
            </a:endParaRPr>
          </a:p>
          <a:p>
            <a:pPr>
              <a:buNone/>
            </a:pPr>
            <a:endParaRPr lang="en-US" sz="2400" dirty="0" smtClean="0">
              <a:solidFill>
                <a:schemeClr val="tx2"/>
              </a:solidFill>
              <a:latin typeface="Avenir Medium"/>
              <a:cs typeface="Avenir Medium"/>
            </a:endParaRPr>
          </a:p>
          <a:p>
            <a:pPr>
              <a:buNone/>
            </a:pPr>
            <a:endParaRPr lang="en-US" sz="2400" dirty="0" smtClean="0">
              <a:solidFill>
                <a:schemeClr val="tx2"/>
              </a:solidFill>
              <a:latin typeface="Avenir Medium"/>
              <a:cs typeface="Avenir Medium"/>
            </a:endParaRPr>
          </a:p>
          <a:p>
            <a:pPr>
              <a:buNone/>
            </a:pPr>
            <a:r>
              <a:rPr lang="en-US" sz="2400" dirty="0" smtClean="0">
                <a:solidFill>
                  <a:schemeClr val="tx2"/>
                </a:solidFill>
                <a:latin typeface="Avenir Medium"/>
                <a:cs typeface="Avenir Medium"/>
              </a:rPr>
              <a:t>Alice Allen</a:t>
            </a:r>
          </a:p>
          <a:p>
            <a:pPr>
              <a:buNone/>
            </a:pPr>
            <a:r>
              <a:rPr lang="en-US" sz="2400" dirty="0" smtClean="0">
                <a:solidFill>
                  <a:schemeClr val="tx2"/>
                </a:solidFill>
                <a:latin typeface="Avenir Medium"/>
                <a:cs typeface="Avenir Medium"/>
              </a:rPr>
              <a:t>ASCL</a:t>
            </a:r>
            <a:r>
              <a:rPr lang="en-US" sz="2400" i="1" dirty="0" smtClean="0">
                <a:solidFill>
                  <a:schemeClr val="tx2"/>
                </a:solidFill>
                <a:latin typeface="Avenir Medium"/>
                <a:cs typeface="Avenir Medium"/>
              </a:rPr>
              <a:t>, Editor</a:t>
            </a:r>
          </a:p>
          <a:p>
            <a:pPr>
              <a:buNone/>
            </a:pPr>
            <a:r>
              <a:rPr lang="en-US" sz="2400" dirty="0" smtClean="0">
                <a:solidFill>
                  <a:schemeClr val="tx2"/>
                </a:solidFill>
                <a:latin typeface="Avenir Medium"/>
                <a:cs typeface="Avenir Medium"/>
              </a:rPr>
              <a:t>02/12/15 NIST</a:t>
            </a:r>
          </a:p>
          <a:p>
            <a:pPr algn="ctr">
              <a:buNone/>
            </a:pPr>
            <a:endParaRPr lang="en-US" sz="4800" b="1" dirty="0" smtClean="0">
              <a:solidFill>
                <a:schemeClr val="tx2"/>
              </a:solidFill>
              <a:latin typeface="Avenir Medium"/>
              <a:cs typeface="Avenir Medium"/>
            </a:endParaRPr>
          </a:p>
          <a:p>
            <a:pPr algn="ctr">
              <a:buNone/>
            </a:pPr>
            <a:endParaRPr lang="en-US" sz="4800" b="1" dirty="0" smtClean="0">
              <a:solidFill>
                <a:schemeClr val="tx2"/>
              </a:solidFill>
              <a:latin typeface="Avenir Medium"/>
              <a:cs typeface="Avenir Medium"/>
            </a:endParaRPr>
          </a:p>
          <a:p>
            <a:pPr algn="ctr">
              <a:buNone/>
            </a:pPr>
            <a:endParaRPr lang="en-US" sz="4800" b="1" dirty="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952488" cy="1143000"/>
          </a:xfrm>
        </p:spPr>
        <p:txBody>
          <a:bodyPr>
            <a:noAutofit/>
          </a:bodyPr>
          <a:lstStyle/>
          <a:p>
            <a:r>
              <a:rPr lang="en-US" sz="3600" b="1" dirty="0" smtClean="0">
                <a:solidFill>
                  <a:schemeClr val="tx2"/>
                </a:solidFill>
                <a:latin typeface="Avenir Medium"/>
                <a:cs typeface="Avenir Medium"/>
              </a:rPr>
              <a:t>Total code entries by quarter</a:t>
            </a:r>
            <a:br>
              <a:rPr lang="en-US" sz="3600" b="1" dirty="0" smtClean="0">
                <a:solidFill>
                  <a:schemeClr val="tx2"/>
                </a:solidFill>
                <a:latin typeface="Avenir Medium"/>
                <a:cs typeface="Avenir Medium"/>
              </a:rPr>
            </a:br>
            <a:r>
              <a:rPr lang="en-US" sz="3600" b="1" dirty="0" smtClean="0">
                <a:solidFill>
                  <a:schemeClr val="tx2"/>
                </a:solidFill>
                <a:latin typeface="Avenir Medium"/>
                <a:cs typeface="Avenir Medium"/>
              </a:rPr>
              <a:t> July, 2010 - September, 2011</a:t>
            </a:r>
          </a:p>
        </p:txBody>
      </p:sp>
      <p:graphicFrame>
        <p:nvGraphicFramePr>
          <p:cNvPr id="4" name="Chart 3"/>
          <p:cNvGraphicFramePr/>
          <p:nvPr/>
        </p:nvGraphicFramePr>
        <p:xfrm>
          <a:off x="1219200" y="1676400"/>
          <a:ext cx="7239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485888" cy="1143000"/>
          </a:xfrm>
        </p:spPr>
        <p:txBody>
          <a:bodyPr>
            <a:noAutofit/>
          </a:bodyPr>
          <a:lstStyle/>
          <a:p>
            <a:pPr algn="ctr"/>
            <a:r>
              <a:rPr lang="en-US" sz="3600" b="1" dirty="0" smtClean="0">
                <a:solidFill>
                  <a:schemeClr val="tx2"/>
                </a:solidFill>
                <a:latin typeface="Avenir Medium"/>
                <a:cs typeface="Avenir Medium"/>
              </a:rPr>
              <a:t>Number of code entries at</a:t>
            </a:r>
            <a:br>
              <a:rPr lang="en-US" sz="3600" b="1" dirty="0" smtClean="0">
                <a:solidFill>
                  <a:schemeClr val="tx2"/>
                </a:solidFill>
                <a:latin typeface="Avenir Medium"/>
                <a:cs typeface="Avenir Medium"/>
              </a:rPr>
            </a:br>
            <a:r>
              <a:rPr lang="en-US" sz="3600" b="1" dirty="0" smtClean="0">
                <a:solidFill>
                  <a:schemeClr val="tx2"/>
                </a:solidFill>
                <a:latin typeface="Avenir Medium"/>
                <a:cs typeface="Avenir Medium"/>
              </a:rPr>
              <a:t>year end, 2010 - 2014</a:t>
            </a:r>
          </a:p>
        </p:txBody>
      </p:sp>
      <p:graphicFrame>
        <p:nvGraphicFramePr>
          <p:cNvPr id="5" name="Chart 4"/>
          <p:cNvGraphicFramePr/>
          <p:nvPr/>
        </p:nvGraphicFramePr>
        <p:xfrm>
          <a:off x="902208" y="1676400"/>
          <a:ext cx="7949184"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590800" y="6214646"/>
            <a:ext cx="762000" cy="338554"/>
          </a:xfrm>
          <a:prstGeom prst="rect">
            <a:avLst/>
          </a:prstGeom>
          <a:noFill/>
        </p:spPr>
        <p:txBody>
          <a:bodyPr wrap="square" rtlCol="0" anchor="ctr">
            <a:spAutoFit/>
          </a:bodyPr>
          <a:lstStyle/>
          <a:p>
            <a:pPr algn="ctr"/>
            <a:r>
              <a:rPr lang="en-US" sz="1600" b="1" dirty="0" smtClean="0"/>
              <a:t>2010</a:t>
            </a:r>
            <a:endParaRPr lang="en-US" sz="1600" b="1" dirty="0"/>
          </a:p>
        </p:txBody>
      </p:sp>
      <p:sp>
        <p:nvSpPr>
          <p:cNvPr id="8" name="TextBox 7"/>
          <p:cNvSpPr txBox="1"/>
          <p:nvPr/>
        </p:nvSpPr>
        <p:spPr>
          <a:xfrm>
            <a:off x="3810000" y="6214646"/>
            <a:ext cx="762000" cy="338554"/>
          </a:xfrm>
          <a:prstGeom prst="rect">
            <a:avLst/>
          </a:prstGeom>
          <a:noFill/>
        </p:spPr>
        <p:txBody>
          <a:bodyPr wrap="square" rtlCol="0" anchor="ctr">
            <a:spAutoFit/>
          </a:bodyPr>
          <a:lstStyle/>
          <a:p>
            <a:pPr algn="ctr"/>
            <a:r>
              <a:rPr lang="en-US" sz="1600" b="1" dirty="0" smtClean="0"/>
              <a:t>2011</a:t>
            </a:r>
            <a:endParaRPr lang="en-US" sz="1600" b="1" dirty="0"/>
          </a:p>
        </p:txBody>
      </p:sp>
      <p:sp>
        <p:nvSpPr>
          <p:cNvPr id="9" name="TextBox 8"/>
          <p:cNvSpPr txBox="1"/>
          <p:nvPr/>
        </p:nvSpPr>
        <p:spPr>
          <a:xfrm>
            <a:off x="5181600" y="6214646"/>
            <a:ext cx="685800" cy="338554"/>
          </a:xfrm>
          <a:prstGeom prst="rect">
            <a:avLst/>
          </a:prstGeom>
          <a:noFill/>
        </p:spPr>
        <p:txBody>
          <a:bodyPr wrap="square" rtlCol="0" anchor="ctr">
            <a:spAutoFit/>
          </a:bodyPr>
          <a:lstStyle/>
          <a:p>
            <a:pPr algn="ctr"/>
            <a:r>
              <a:rPr lang="en-US" sz="1600" b="1" dirty="0" smtClean="0"/>
              <a:t>2012</a:t>
            </a:r>
            <a:endParaRPr lang="en-US" sz="1600" b="1" dirty="0"/>
          </a:p>
        </p:txBody>
      </p:sp>
      <p:sp>
        <p:nvSpPr>
          <p:cNvPr id="10" name="TextBox 9"/>
          <p:cNvSpPr txBox="1"/>
          <p:nvPr/>
        </p:nvSpPr>
        <p:spPr>
          <a:xfrm>
            <a:off x="6477000" y="6214646"/>
            <a:ext cx="685800" cy="338554"/>
          </a:xfrm>
          <a:prstGeom prst="rect">
            <a:avLst/>
          </a:prstGeom>
          <a:noFill/>
        </p:spPr>
        <p:txBody>
          <a:bodyPr wrap="square" rtlCol="0" anchor="ctr">
            <a:spAutoFit/>
          </a:bodyPr>
          <a:lstStyle/>
          <a:p>
            <a:pPr algn="ctr"/>
            <a:r>
              <a:rPr lang="en-US" sz="1600" b="1" dirty="0" smtClean="0"/>
              <a:t>2013</a:t>
            </a:r>
            <a:endParaRPr lang="en-US" sz="1600" b="1" dirty="0"/>
          </a:p>
        </p:txBody>
      </p:sp>
      <p:sp>
        <p:nvSpPr>
          <p:cNvPr id="11" name="TextBox 10"/>
          <p:cNvSpPr txBox="1"/>
          <p:nvPr/>
        </p:nvSpPr>
        <p:spPr>
          <a:xfrm>
            <a:off x="7696200" y="6214646"/>
            <a:ext cx="762000" cy="338554"/>
          </a:xfrm>
          <a:prstGeom prst="rect">
            <a:avLst/>
          </a:prstGeom>
          <a:noFill/>
        </p:spPr>
        <p:txBody>
          <a:bodyPr wrap="square" rtlCol="0" anchor="ctr">
            <a:spAutoFit/>
          </a:bodyPr>
          <a:lstStyle/>
          <a:p>
            <a:pPr algn="ctr"/>
            <a:r>
              <a:rPr lang="en-US" sz="1600" b="1" dirty="0" smtClean="0"/>
              <a:t>2014</a:t>
            </a: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7620000" cy="1143000"/>
          </a:xfrm>
        </p:spPr>
        <p:txBody>
          <a:bodyPr>
            <a:normAutofit/>
          </a:bodyPr>
          <a:lstStyle/>
          <a:p>
            <a:r>
              <a:rPr lang="en-US" b="1" dirty="0" smtClean="0">
                <a:solidFill>
                  <a:schemeClr val="tx2"/>
                </a:solidFill>
                <a:latin typeface="Avenir Medium"/>
                <a:cs typeface="Avenir Medium"/>
              </a:rPr>
              <a:t>Advisory Committee</a:t>
            </a:r>
            <a:endParaRPr lang="en-US" b="1" baseline="0" dirty="0" smtClean="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2895600"/>
            <a:ext cx="7620000" cy="1143000"/>
          </a:xfrm>
        </p:spPr>
        <p:txBody>
          <a:bodyPr>
            <a:normAutofit/>
          </a:bodyPr>
          <a:lstStyle/>
          <a:p>
            <a:r>
              <a:rPr lang="en-US" b="1" dirty="0" smtClean="0">
                <a:solidFill>
                  <a:schemeClr val="tx2"/>
                </a:solidFill>
                <a:latin typeface="Avenir Medium"/>
                <a:cs typeface="Avenir Medium"/>
              </a:rPr>
              <a:t>Get the word out</a:t>
            </a:r>
            <a:endParaRPr lang="en-US" b="1" baseline="0" dirty="0" smtClean="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2895600"/>
            <a:ext cx="7620000" cy="1143000"/>
          </a:xfrm>
        </p:spPr>
        <p:txBody>
          <a:bodyPr>
            <a:normAutofit/>
          </a:bodyPr>
          <a:lstStyle/>
          <a:p>
            <a:r>
              <a:rPr lang="en-US" b="1" dirty="0" smtClean="0">
                <a:solidFill>
                  <a:schemeClr val="tx2"/>
                </a:solidFill>
                <a:latin typeface="Avenir Medium"/>
                <a:cs typeface="Avenir Medium"/>
              </a:rPr>
              <a:t>Community work</a:t>
            </a:r>
            <a:endParaRPr lang="en-US" b="1" baseline="0" dirty="0" smtClean="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76200"/>
            <a:ext cx="10771128" cy="7162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0" y="0"/>
            <a:ext cx="9982200" cy="71628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38200" y="1371600"/>
            <a:ext cx="7620000" cy="3847207"/>
          </a:xfrm>
          <a:prstGeom prst="rect">
            <a:avLst/>
          </a:prstGeom>
          <a:noFill/>
        </p:spPr>
        <p:txBody>
          <a:bodyPr wrap="square" rtlCol="0">
            <a:spAutoFit/>
          </a:bodyPr>
          <a:lstStyle/>
          <a:p>
            <a:r>
              <a:rPr lang="en-US" sz="3600" b="1" dirty="0" smtClean="0">
                <a:solidFill>
                  <a:schemeClr val="accent2">
                    <a:lumMod val="20000"/>
                    <a:lumOff val="80000"/>
                  </a:schemeClr>
                </a:solidFill>
                <a:latin typeface="Avenir Medium"/>
                <a:cs typeface="Avenir Medium"/>
              </a:rPr>
              <a:t>No one can assume that valuable innovations will pop up magically in the public domain if their inventors received no reward for their labor and capital. </a:t>
            </a:r>
          </a:p>
          <a:p>
            <a:endParaRPr lang="en-US" sz="3200" b="1" dirty="0" smtClean="0">
              <a:solidFill>
                <a:schemeClr val="accent2">
                  <a:lumMod val="20000"/>
                  <a:lumOff val="80000"/>
                </a:schemeClr>
              </a:solidFill>
              <a:latin typeface="Avenir Medium"/>
              <a:cs typeface="Avenir Medium"/>
            </a:endParaRPr>
          </a:p>
          <a:p>
            <a:pPr algn="r">
              <a:buFontTx/>
              <a:buChar char="-"/>
            </a:pPr>
            <a:r>
              <a:rPr lang="en-US" sz="3200" b="1" dirty="0" smtClean="0">
                <a:solidFill>
                  <a:schemeClr val="accent2">
                    <a:lumMod val="20000"/>
                    <a:lumOff val="80000"/>
                  </a:schemeClr>
                </a:solidFill>
                <a:latin typeface="Avenir Medium"/>
                <a:cs typeface="Avenir Medium"/>
              </a:rPr>
              <a:t>Richard Epstein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8000" y="-381000"/>
            <a:ext cx="10160000" cy="7620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3048000"/>
            <a:ext cx="9144000" cy="769441"/>
          </a:xfrm>
          <a:prstGeom prst="rect">
            <a:avLst/>
          </a:prstGeom>
          <a:noFill/>
        </p:spPr>
        <p:txBody>
          <a:bodyPr wrap="square" rtlCol="0">
            <a:spAutoFit/>
          </a:bodyPr>
          <a:lstStyle/>
          <a:p>
            <a:pPr algn="ctr"/>
            <a:r>
              <a:rPr lang="en-US" sz="4400" b="1" dirty="0" smtClean="0">
                <a:solidFill>
                  <a:schemeClr val="tx2"/>
                </a:solidFill>
                <a:latin typeface="Avenir Medium"/>
                <a:cs typeface="Avenir Medium"/>
              </a:rPr>
              <a:t>Are we having any effect? </a:t>
            </a:r>
            <a:endParaRPr lang="en-US" sz="4400" b="1" dirty="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3700" y="2514600"/>
            <a:ext cx="8521700" cy="2625485"/>
          </a:xfrm>
          <a:prstGeom prst="rect">
            <a:avLst/>
          </a:prstGeom>
          <a:scene3d>
            <a:camera prst="orthographicFront">
              <a:rot lat="0" lon="0" rev="1560000"/>
            </a:camera>
            <a:lightRig rig="threePt" dir="t"/>
          </a:scene3d>
        </p:spPr>
      </p:pic>
      <p:pic>
        <p:nvPicPr>
          <p:cNvPr id="5" name="Picture 4" descr="Screen Shot 2015-02-11 at 11.59.41 PM.png"/>
          <p:cNvPicPr>
            <a:picLocks noChangeAspect="1"/>
          </p:cNvPicPr>
          <p:nvPr/>
        </p:nvPicPr>
        <p:blipFill>
          <a:blip r:embed="rId4"/>
          <a:stretch>
            <a:fillRect/>
          </a:stretch>
        </p:blipFill>
        <p:spPr>
          <a:xfrm rot="682663">
            <a:off x="343241" y="686469"/>
            <a:ext cx="4236195" cy="20780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dirty="0" smtClean="0">
                <a:solidFill>
                  <a:schemeClr val="tx2"/>
                </a:solidFill>
                <a:latin typeface="Avenir Medium"/>
                <a:cs typeface="Avenir Medium"/>
              </a:rPr>
              <a:t>Assumptions</a:t>
            </a:r>
            <a:endParaRPr lang="en-US" b="1" baseline="0" dirty="0" smtClean="0">
              <a:solidFill>
                <a:schemeClr val="tx2"/>
              </a:solidFill>
              <a:latin typeface="Avenir Medium"/>
              <a:cs typeface="Avenir Medium"/>
            </a:endParaRPr>
          </a:p>
        </p:txBody>
      </p:sp>
      <p:sp>
        <p:nvSpPr>
          <p:cNvPr id="3" name="Text Placeholder 2"/>
          <p:cNvSpPr>
            <a:spLocks noGrp="1"/>
          </p:cNvSpPr>
          <p:nvPr>
            <p:ph type="body" idx="1"/>
          </p:nvPr>
        </p:nvSpPr>
        <p:spPr/>
        <p:txBody>
          <a:bodyPr>
            <a:normAutofit/>
          </a:bodyPr>
          <a:lstStyle/>
          <a:p>
            <a:pPr>
              <a:buNone/>
            </a:pPr>
            <a:r>
              <a:rPr lang="en-US" sz="3600" dirty="0" smtClean="0">
                <a:solidFill>
                  <a:schemeClr val="tx2"/>
                </a:solidFill>
                <a:latin typeface="Avenir Medium"/>
                <a:cs typeface="Avenir Medium"/>
              </a:rPr>
              <a:t>Software is important in research</a:t>
            </a:r>
            <a:r>
              <a:rPr lang="en-US" sz="2000" dirty="0" smtClean="0">
                <a:solidFill>
                  <a:schemeClr val="tx2"/>
                </a:solidFill>
                <a:latin typeface="Avenir Medium"/>
                <a:cs typeface="Avenir Medium"/>
              </a:rPr>
              <a:t/>
            </a:r>
            <a:br>
              <a:rPr lang="en-US" sz="2000" dirty="0" smtClean="0">
                <a:solidFill>
                  <a:schemeClr val="tx2"/>
                </a:solidFill>
                <a:latin typeface="Avenir Medium"/>
                <a:cs typeface="Avenir Medium"/>
              </a:rPr>
            </a:br>
            <a:endParaRPr lang="en-US" sz="2000" dirty="0" smtClean="0">
              <a:solidFill>
                <a:schemeClr val="tx2"/>
              </a:solidFill>
              <a:latin typeface="Avenir Medium"/>
              <a:cs typeface="Avenir Medium"/>
            </a:endParaRPr>
          </a:p>
          <a:p>
            <a:pPr>
              <a:buNone/>
            </a:pPr>
            <a:r>
              <a:rPr lang="en-US" sz="3600" dirty="0" smtClean="0">
                <a:solidFill>
                  <a:schemeClr val="tx2"/>
                </a:solidFill>
                <a:latin typeface="Avenir Medium"/>
                <a:cs typeface="Avenir Medium"/>
              </a:rPr>
              <a:t>Research software should be available</a:t>
            </a:r>
            <a:endParaRPr lang="en-US" sz="3600" dirty="0">
              <a:solidFill>
                <a:schemeClr val="tx2"/>
              </a:solidFill>
              <a:latin typeface="Avenir Medium"/>
              <a:cs typeface="Avenir Medium"/>
            </a:endParaRPr>
          </a:p>
        </p:txBody>
      </p:sp>
      <p:sp>
        <p:nvSpPr>
          <p:cNvPr id="4" name="Rounded Rectangular Callout 3"/>
          <p:cNvSpPr/>
          <p:nvPr/>
        </p:nvSpPr>
        <p:spPr>
          <a:xfrm>
            <a:off x="762000" y="3581400"/>
            <a:ext cx="7924800" cy="2209799"/>
          </a:xfrm>
          <a:prstGeom prst="wedgeRoundRectCallout">
            <a:avLst>
              <a:gd name="adj1" fmla="val -20833"/>
              <a:gd name="adj2" fmla="val 51006"/>
              <a:gd name="adj3" fmla="val 16667"/>
            </a:avLst>
          </a:prstGeom>
          <a:solidFill>
            <a:schemeClr val="bg1">
              <a:lumMod val="8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2000" y="3657599"/>
            <a:ext cx="7924800" cy="2062103"/>
          </a:xfrm>
          <a:prstGeom prst="rect">
            <a:avLst/>
          </a:prstGeom>
          <a:noFill/>
        </p:spPr>
        <p:txBody>
          <a:bodyPr wrap="square" rtlCol="0">
            <a:spAutoFit/>
          </a:bodyPr>
          <a:lstStyle/>
          <a:p>
            <a:pPr marL="342900" lvl="0" indent="-342900">
              <a:spcBef>
                <a:spcPct val="20000"/>
              </a:spcBef>
            </a:pPr>
            <a:r>
              <a:rPr lang="en-US" sz="3200" dirty="0" smtClean="0">
                <a:solidFill>
                  <a:srgbClr val="1B3861"/>
                </a:solidFill>
              </a:rPr>
              <a:t>“… anything less than release of actual source code is an indefensible approach for any scientific results that depend on computation...”</a:t>
            </a:r>
            <a:endParaRPr lang="en-US" sz="2800" dirty="0"/>
          </a:p>
        </p:txBody>
      </p:sp>
      <p:sp>
        <p:nvSpPr>
          <p:cNvPr id="6" name="TextBox 5"/>
          <p:cNvSpPr txBox="1"/>
          <p:nvPr/>
        </p:nvSpPr>
        <p:spPr>
          <a:xfrm>
            <a:off x="2743200" y="5867399"/>
            <a:ext cx="6019800" cy="923330"/>
          </a:xfrm>
          <a:prstGeom prst="rect">
            <a:avLst/>
          </a:prstGeom>
          <a:noFill/>
        </p:spPr>
        <p:txBody>
          <a:bodyPr wrap="square" rtlCol="0">
            <a:spAutoFit/>
          </a:bodyPr>
          <a:lstStyle/>
          <a:p>
            <a:r>
              <a:rPr lang="en-US" dirty="0" err="1" smtClean="0"/>
              <a:t>Ince</a:t>
            </a:r>
            <a:r>
              <a:rPr lang="en-US" dirty="0" smtClean="0"/>
              <a:t>, Hatton, &amp; Graham-Cumming, </a:t>
            </a:r>
            <a:r>
              <a:rPr lang="en-US" i="1" dirty="0" smtClean="0"/>
              <a:t>The case for open computer programs,</a:t>
            </a:r>
            <a:r>
              <a:rPr lang="en-US" dirty="0" smtClean="0"/>
              <a:t> Nature, </a:t>
            </a:r>
            <a:r>
              <a:rPr lang="en-US" dirty="0" err="1" smtClean="0"/>
              <a:t>v</a:t>
            </a:r>
            <a:r>
              <a:rPr lang="en-US" dirty="0" smtClean="0"/>
              <a:t>. 482, Feb. 23, 2012</a:t>
            </a:r>
            <a:endParaRPr lang="en-US" i="1"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2590800" y="2057400"/>
          <a:ext cx="3702050" cy="4522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67939" y="228600"/>
            <a:ext cx="6561661" cy="1323439"/>
          </a:xfrm>
          <a:prstGeom prst="rect">
            <a:avLst/>
          </a:prstGeom>
          <a:noFill/>
        </p:spPr>
        <p:txBody>
          <a:bodyPr wrap="square" rtlCol="0">
            <a:spAutoFit/>
          </a:bodyPr>
          <a:lstStyle/>
          <a:p>
            <a:pPr algn="ctr"/>
            <a:r>
              <a:rPr lang="en-US" sz="4000" b="1" dirty="0" smtClean="0">
                <a:solidFill>
                  <a:srgbClr val="4F271C"/>
                </a:solidFill>
                <a:latin typeface="Avenir Medium"/>
                <a:cs typeface="Avenir Medium"/>
              </a:rPr>
              <a:t>Percentage of code entries</a:t>
            </a:r>
          </a:p>
          <a:p>
            <a:pPr algn="ctr"/>
            <a:r>
              <a:rPr lang="en-US" sz="4000" b="1" dirty="0" smtClean="0">
                <a:solidFill>
                  <a:srgbClr val="4F271C"/>
                </a:solidFill>
                <a:latin typeface="Avenir Medium"/>
                <a:cs typeface="Avenir Medium"/>
              </a:rPr>
              <a:t>in ASCL with citations</a:t>
            </a:r>
            <a:endParaRPr lang="en-US" sz="4000" b="1" dirty="0">
              <a:solidFill>
                <a:srgbClr val="4F271C"/>
              </a:solidFill>
              <a:latin typeface="Avenir Medium"/>
              <a:cs typeface="Avenir Medium"/>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1" baseline="0" dirty="0" smtClean="0">
                <a:solidFill>
                  <a:schemeClr val="tx2"/>
                </a:solidFill>
                <a:latin typeface="Avenir Medium"/>
                <a:cs typeface="Avenir Medium"/>
              </a:rPr>
              <a:t>Wider efforts</a:t>
            </a:r>
          </a:p>
        </p:txBody>
      </p:sp>
      <p:sp>
        <p:nvSpPr>
          <p:cNvPr id="3" name="Text Placeholder 2"/>
          <p:cNvSpPr>
            <a:spLocks noGrp="1"/>
          </p:cNvSpPr>
          <p:nvPr>
            <p:ph type="body" idx="1"/>
          </p:nvPr>
        </p:nvSpPr>
        <p:spPr/>
        <p:txBody>
          <a:bodyPr/>
          <a:lstStyle/>
          <a:p>
            <a:r>
              <a:rPr lang="en-US" dirty="0" smtClean="0">
                <a:solidFill>
                  <a:schemeClr val="tx2"/>
                </a:solidFill>
                <a:latin typeface="Avenir Medium"/>
                <a:cs typeface="Avenir Medium"/>
              </a:rPr>
              <a:t>Workshop on Sustainable Software for Science: Practice and Experiences (WSSSPE)</a:t>
            </a:r>
            <a:r>
              <a:rPr lang="en-US" sz="1400" dirty="0" smtClean="0">
                <a:solidFill>
                  <a:schemeClr val="tx2"/>
                </a:solidFill>
                <a:latin typeface="Avenir Medium"/>
                <a:cs typeface="Avenir Medium"/>
              </a:rPr>
              <a:t/>
            </a:r>
            <a:br>
              <a:rPr lang="en-US" sz="1400" dirty="0" smtClean="0">
                <a:solidFill>
                  <a:schemeClr val="tx2"/>
                </a:solidFill>
                <a:latin typeface="Avenir Medium"/>
                <a:cs typeface="Avenir Medium"/>
              </a:rPr>
            </a:br>
            <a:endParaRPr lang="en-US" sz="1400" dirty="0" smtClean="0">
              <a:solidFill>
                <a:schemeClr val="tx2"/>
              </a:solidFill>
              <a:latin typeface="Avenir Medium"/>
              <a:cs typeface="Avenir Medium"/>
            </a:endParaRPr>
          </a:p>
          <a:p>
            <a:pPr lvl="0"/>
            <a:r>
              <a:rPr lang="en-US" baseline="0" dirty="0" err="1" smtClean="0">
                <a:solidFill>
                  <a:schemeClr val="tx2"/>
                </a:solidFill>
                <a:latin typeface="Avenir Medium"/>
                <a:cs typeface="Avenir Medium"/>
              </a:rPr>
              <a:t>Preserving.exe</a:t>
            </a:r>
            <a:r>
              <a:rPr lang="en-US" baseline="0" dirty="0" smtClean="0">
                <a:solidFill>
                  <a:schemeClr val="tx2"/>
                </a:solidFill>
                <a:latin typeface="Avenir Medium"/>
                <a:cs typeface="Avenir Medium"/>
              </a:rPr>
              <a:t> @ Library of Congress</a:t>
            </a:r>
            <a:br>
              <a:rPr lang="en-US" baseline="0" dirty="0" smtClean="0">
                <a:solidFill>
                  <a:schemeClr val="tx2"/>
                </a:solidFill>
                <a:latin typeface="Avenir Medium"/>
                <a:cs typeface="Avenir Medium"/>
              </a:rPr>
            </a:br>
            <a:endParaRPr lang="en-US" sz="1400" baseline="0" dirty="0" smtClean="0">
              <a:solidFill>
                <a:schemeClr val="tx2"/>
              </a:solidFill>
              <a:latin typeface="Avenir Medium"/>
              <a:cs typeface="Avenir Medium"/>
            </a:endParaRPr>
          </a:p>
          <a:p>
            <a:pPr lvl="0"/>
            <a:r>
              <a:rPr lang="en-US" baseline="0" dirty="0" smtClean="0">
                <a:solidFill>
                  <a:schemeClr val="tx2"/>
                </a:solidFill>
                <a:latin typeface="Avenir Medium"/>
                <a:cs typeface="Avenir Medium"/>
              </a:rPr>
              <a:t>National Academies of Science workshop</a:t>
            </a:r>
            <a:endParaRPr lang="en-US" sz="1400" baseline="0" dirty="0" smtClean="0">
              <a:solidFill>
                <a:schemeClr val="tx2"/>
              </a:solidFill>
              <a:latin typeface="Avenir Medium"/>
              <a:cs typeface="Avenir Medium"/>
            </a:endParaRPr>
          </a:p>
          <a:p>
            <a:pPr lvl="0">
              <a:buNone/>
            </a:pPr>
            <a:endParaRPr lang="en-US" sz="1400" baseline="0" dirty="0" smtClean="0">
              <a:solidFill>
                <a:schemeClr val="tx2"/>
              </a:solidFill>
              <a:latin typeface="Avenir Medium"/>
              <a:cs typeface="Avenir Medium"/>
            </a:endParaRPr>
          </a:p>
          <a:p>
            <a:pPr lvl="0"/>
            <a:r>
              <a:rPr lang="en-US" dirty="0" smtClean="0">
                <a:solidFill>
                  <a:schemeClr val="tx2"/>
                </a:solidFill>
                <a:latin typeface="Avenir Medium"/>
                <a:cs typeface="Avenir Medium"/>
              </a:rPr>
              <a:t>NSF </a:t>
            </a:r>
            <a:r>
              <a:rPr lang="en-US" dirty="0" err="1" smtClean="0">
                <a:solidFill>
                  <a:schemeClr val="tx2"/>
                </a:solidFill>
                <a:latin typeface="Avenir Medium"/>
                <a:cs typeface="Avenir Medium"/>
              </a:rPr>
              <a:t>Cyberinfrastructure</a:t>
            </a:r>
            <a:r>
              <a:rPr lang="en-US" dirty="0" smtClean="0">
                <a:solidFill>
                  <a:schemeClr val="tx2"/>
                </a:solidFill>
                <a:latin typeface="Avenir Medium"/>
                <a:cs typeface="Avenir Medium"/>
              </a:rPr>
              <a:t> meeting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3048000"/>
            <a:ext cx="9144000" cy="769441"/>
          </a:xfrm>
          <a:prstGeom prst="rect">
            <a:avLst/>
          </a:prstGeom>
          <a:noFill/>
        </p:spPr>
        <p:txBody>
          <a:bodyPr wrap="square" rtlCol="0">
            <a:spAutoFit/>
          </a:bodyPr>
          <a:lstStyle/>
          <a:p>
            <a:pPr algn="ctr"/>
            <a:r>
              <a:rPr lang="en-US" sz="4400" b="1" dirty="0" smtClean="0">
                <a:solidFill>
                  <a:srgbClr val="4F271C"/>
                </a:solidFill>
                <a:latin typeface="Avenir Medium"/>
                <a:cs typeface="Avenir Medium"/>
              </a:rPr>
              <a:t>Questions and discussion</a:t>
            </a:r>
            <a:endParaRPr lang="en-US" sz="4400" b="1" dirty="0">
              <a:solidFill>
                <a:srgbClr val="4F271C"/>
              </a:solidFill>
              <a:latin typeface="Avenir Medium"/>
              <a:cs typeface="Avenir Medi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90800"/>
            <a:ext cx="7620000" cy="1447800"/>
          </a:xfrm>
        </p:spPr>
        <p:txBody>
          <a:bodyPr>
            <a:noAutofit/>
          </a:bodyPr>
          <a:lstStyle/>
          <a:p>
            <a:pPr marR="0" rtl="0"/>
            <a:r>
              <a:rPr lang="en-US" b="1" dirty="0" smtClean="0">
                <a:solidFill>
                  <a:schemeClr val="tx2"/>
                </a:solidFill>
                <a:latin typeface="Avenir Medium"/>
                <a:cs typeface="Avenir Medium"/>
              </a:rPr>
              <a:t>ASCL</a:t>
            </a:r>
            <a:br>
              <a:rPr lang="en-US" b="1" dirty="0" smtClean="0">
                <a:solidFill>
                  <a:schemeClr val="tx2"/>
                </a:solidFill>
                <a:latin typeface="Avenir Medium"/>
                <a:cs typeface="Avenir Medium"/>
              </a:rPr>
            </a:br>
            <a:r>
              <a:rPr lang="en-US" b="1" dirty="0" smtClean="0">
                <a:solidFill>
                  <a:schemeClr val="tx2"/>
                </a:solidFill>
                <a:latin typeface="Avenir Medium"/>
                <a:cs typeface="Avenir Medium"/>
              </a:rPr>
              <a:t>First stop, 1999-2003</a:t>
            </a:r>
            <a:endParaRPr lang="en-US" b="1" baseline="0" dirty="0" smtClean="0">
              <a:solidFill>
                <a:schemeClr val="tx2"/>
              </a:solidFill>
              <a:latin typeface="Avenir Medium"/>
              <a:cs typeface="Avenir Medium"/>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5-02-10 at 10.10.06 PM.png"/>
          <p:cNvPicPr>
            <a:picLocks noChangeAspect="1"/>
          </p:cNvPicPr>
          <p:nvPr/>
        </p:nvPicPr>
        <p:blipFill>
          <a:blip r:embed="rId3"/>
          <a:stretch>
            <a:fillRect/>
          </a:stretch>
        </p:blipFill>
        <p:spPr>
          <a:xfrm>
            <a:off x="533400" y="1096962"/>
            <a:ext cx="8168077" cy="5365467"/>
          </a:xfrm>
          <a:prstGeom prst="rect">
            <a:avLst/>
          </a:prstGeom>
        </p:spPr>
      </p:pic>
      <p:sp>
        <p:nvSpPr>
          <p:cNvPr id="2" name="Title 1"/>
          <p:cNvSpPr>
            <a:spLocks noGrp="1"/>
          </p:cNvSpPr>
          <p:nvPr>
            <p:ph type="title"/>
          </p:nvPr>
        </p:nvSpPr>
        <p:spPr>
          <a:xfrm>
            <a:off x="990600" y="0"/>
            <a:ext cx="7696200" cy="1143000"/>
          </a:xfrm>
        </p:spPr>
        <p:txBody>
          <a:bodyPr>
            <a:normAutofit/>
          </a:bodyPr>
          <a:lstStyle/>
          <a:p>
            <a:pPr algn="l"/>
            <a:r>
              <a:rPr lang="en-US" sz="3600" b="1" dirty="0" smtClean="0">
                <a:solidFill>
                  <a:schemeClr val="tx2"/>
                </a:solidFill>
                <a:latin typeface="Avenir Medium"/>
                <a:cs typeface="Avenir Medium"/>
              </a:rPr>
              <a:t>Code entry, </a:t>
            </a:r>
            <a:r>
              <a:rPr lang="en-US" sz="3600" b="1" baseline="0" dirty="0" smtClean="0">
                <a:solidFill>
                  <a:schemeClr val="tx2"/>
                </a:solidFill>
                <a:latin typeface="Avenir Medium"/>
                <a:cs typeface="Avenir Medium"/>
              </a:rPr>
              <a:t>1999</a:t>
            </a:r>
            <a:endParaRPr lang="en-US" sz="3600" b="1" dirty="0">
              <a:solidFill>
                <a:schemeClr val="tx2"/>
              </a:solidFill>
              <a:latin typeface="Avenir Medium"/>
              <a:cs typeface="Avenir Medium"/>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43000"/>
          </a:xfrm>
        </p:spPr>
        <p:txBody>
          <a:bodyPr>
            <a:normAutofit/>
          </a:bodyPr>
          <a:lstStyle/>
          <a:p>
            <a:pPr algn="l"/>
            <a:r>
              <a:rPr lang="en-US" sz="3600" b="1" baseline="0" dirty="0" smtClean="0">
                <a:solidFill>
                  <a:schemeClr val="tx2"/>
                </a:solidFill>
                <a:latin typeface="Avenir Medium"/>
                <a:cs typeface="Avenir Medium"/>
              </a:rPr>
              <a:t>Home page, 1999</a:t>
            </a:r>
            <a:endParaRPr lang="en-US" sz="3600" b="1" dirty="0">
              <a:solidFill>
                <a:schemeClr val="tx2"/>
              </a:solidFill>
              <a:latin typeface="Avenir Medium"/>
              <a:cs typeface="Avenir Medium"/>
            </a:endParaRPr>
          </a:p>
        </p:txBody>
      </p:sp>
      <p:pic>
        <p:nvPicPr>
          <p:cNvPr id="6" name="Picture 5" descr="Screen Shot 2015-02-08 at 12.58.12 PM.png"/>
          <p:cNvPicPr>
            <a:picLocks noChangeAspect="1"/>
          </p:cNvPicPr>
          <p:nvPr/>
        </p:nvPicPr>
        <p:blipFill>
          <a:blip r:embed="rId3"/>
          <a:srcRect b="13403"/>
          <a:stretch>
            <a:fillRect/>
          </a:stretch>
        </p:blipFill>
        <p:spPr>
          <a:xfrm>
            <a:off x="533400" y="1096962"/>
            <a:ext cx="8153400" cy="541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7696200" cy="1524000"/>
          </a:xfrm>
        </p:spPr>
        <p:txBody>
          <a:bodyPr>
            <a:noAutofit/>
          </a:bodyPr>
          <a:lstStyle/>
          <a:p>
            <a:pPr marR="0" rtl="0"/>
            <a:r>
              <a:rPr lang="en-US" sz="4800" b="1" dirty="0" smtClean="0">
                <a:solidFill>
                  <a:schemeClr val="tx2"/>
                </a:solidFill>
                <a:latin typeface="Avenir Medium"/>
                <a:cs typeface="Avenir Medium"/>
              </a:rPr>
              <a:t>ASCL</a:t>
            </a:r>
            <a:br>
              <a:rPr lang="en-US" sz="4800" b="1" dirty="0" smtClean="0">
                <a:solidFill>
                  <a:schemeClr val="tx2"/>
                </a:solidFill>
                <a:latin typeface="Avenir Medium"/>
                <a:cs typeface="Avenir Medium"/>
              </a:rPr>
            </a:br>
            <a:r>
              <a:rPr lang="en-US" sz="4800" b="1" dirty="0" smtClean="0">
                <a:solidFill>
                  <a:schemeClr val="tx2"/>
                </a:solidFill>
                <a:latin typeface="Avenir Medium"/>
                <a:cs typeface="Avenir Medium"/>
              </a:rPr>
              <a:t>Second stop, 2010-2014</a:t>
            </a:r>
            <a:endParaRPr lang="en-US" sz="4800" b="1" baseline="0" dirty="0" smtClean="0">
              <a:solidFill>
                <a:schemeClr val="tx2"/>
              </a:solidFill>
              <a:latin typeface="Avenir Medium"/>
              <a:cs typeface="Avenir Medium"/>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143000"/>
          </a:xfrm>
        </p:spPr>
        <p:txBody>
          <a:bodyPr>
            <a:normAutofit/>
          </a:bodyPr>
          <a:lstStyle/>
          <a:p>
            <a:pPr algn="l"/>
            <a:r>
              <a:rPr lang="en-US" sz="3600" b="1" dirty="0" smtClean="0">
                <a:solidFill>
                  <a:schemeClr val="tx2"/>
                </a:solidFill>
                <a:latin typeface="Avenir Medium"/>
                <a:cs typeface="Avenir Medium"/>
              </a:rPr>
              <a:t>Code entry, 2010</a:t>
            </a:r>
            <a:endParaRPr lang="en-US" sz="3600" b="1" dirty="0">
              <a:solidFill>
                <a:schemeClr val="tx2"/>
              </a:solidFill>
              <a:latin typeface="Avenir Medium"/>
              <a:cs typeface="Avenir Medium"/>
            </a:endParaRPr>
          </a:p>
        </p:txBody>
      </p:sp>
      <p:pic>
        <p:nvPicPr>
          <p:cNvPr id="4" name="Picture 3" descr="Screen Shot 2015-02-11 at 12.48.43 PM.png"/>
          <p:cNvPicPr>
            <a:picLocks noChangeAspect="1"/>
          </p:cNvPicPr>
          <p:nvPr/>
        </p:nvPicPr>
        <p:blipFill>
          <a:blip r:embed="rId3"/>
          <a:stretch>
            <a:fillRect/>
          </a:stretch>
        </p:blipFill>
        <p:spPr>
          <a:xfrm>
            <a:off x="457200" y="1055833"/>
            <a:ext cx="8229600" cy="53411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43000"/>
          </a:xfrm>
        </p:spPr>
        <p:txBody>
          <a:bodyPr>
            <a:normAutofit/>
          </a:bodyPr>
          <a:lstStyle/>
          <a:p>
            <a:pPr algn="l"/>
            <a:r>
              <a:rPr lang="en-US" sz="3600" b="1" dirty="0" smtClean="0">
                <a:solidFill>
                  <a:schemeClr val="tx2"/>
                </a:solidFill>
                <a:latin typeface="Avenir Medium"/>
                <a:cs typeface="Avenir Medium"/>
              </a:rPr>
              <a:t>Home page, 2010</a:t>
            </a:r>
            <a:endParaRPr lang="en-US" sz="3600" b="1" dirty="0">
              <a:solidFill>
                <a:schemeClr val="tx2"/>
              </a:solidFill>
              <a:latin typeface="Avenir Medium"/>
              <a:cs typeface="Avenir Medium"/>
            </a:endParaRPr>
          </a:p>
        </p:txBody>
      </p:sp>
      <p:pic>
        <p:nvPicPr>
          <p:cNvPr id="6" name="Picture 5" descr="Screen Shot 2015-02-08 at 1.07.57 PM.png"/>
          <p:cNvPicPr>
            <a:picLocks noChangeAspect="1"/>
          </p:cNvPicPr>
          <p:nvPr/>
        </p:nvPicPr>
        <p:blipFill>
          <a:blip r:embed="rId3"/>
          <a:stretch>
            <a:fillRect/>
          </a:stretch>
        </p:blipFill>
        <p:spPr>
          <a:xfrm>
            <a:off x="0" y="888806"/>
            <a:ext cx="9144000" cy="577075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18763</TotalTime>
  <Words>2546</Words>
  <Application>Microsoft Macintosh PowerPoint</Application>
  <PresentationFormat>On-screen Show (4:3)</PresentationFormat>
  <Paragraphs>248</Paragraphs>
  <Slides>32</Slides>
  <Notes>32</Notes>
  <HiddenSlides>1</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Solstice</vt:lpstr>
      <vt:lpstr>Slide 1</vt:lpstr>
      <vt:lpstr>Slide 2</vt:lpstr>
      <vt:lpstr>Assumptions</vt:lpstr>
      <vt:lpstr>ASCL First stop, 1999-2003</vt:lpstr>
      <vt:lpstr>Code entry, 1999</vt:lpstr>
      <vt:lpstr>Home page, 1999</vt:lpstr>
      <vt:lpstr>ASCL Second stop, 2010-2014</vt:lpstr>
      <vt:lpstr>Code entry, 2010</vt:lpstr>
      <vt:lpstr>Home page, 2010</vt:lpstr>
      <vt:lpstr>Slide 10</vt:lpstr>
      <vt:lpstr>ASCL Third stop, 2014-present</vt:lpstr>
      <vt:lpstr>Code entry, present</vt:lpstr>
      <vt:lpstr>Home page, present</vt:lpstr>
      <vt:lpstr>Browse, present</vt:lpstr>
      <vt:lpstr>Slide 15</vt:lpstr>
      <vt:lpstr>Slide 16</vt:lpstr>
      <vt:lpstr>Other efforts</vt:lpstr>
      <vt:lpstr>Lessons learned</vt:lpstr>
      <vt:lpstr>To bring about change …</vt:lpstr>
      <vt:lpstr>Total code entries by quarter  July, 2010 - September, 2011</vt:lpstr>
      <vt:lpstr>Number of code entries at year end, 2010 - 2014</vt:lpstr>
      <vt:lpstr>Advisory Committee</vt:lpstr>
      <vt:lpstr>Get the word out</vt:lpstr>
      <vt:lpstr>Community work</vt:lpstr>
      <vt:lpstr>Slide 25</vt:lpstr>
      <vt:lpstr>Slide 26</vt:lpstr>
      <vt:lpstr>Slide 27</vt:lpstr>
      <vt:lpstr>Slide 28</vt:lpstr>
      <vt:lpstr>Slide 29</vt:lpstr>
      <vt:lpstr>Slide 30</vt:lpstr>
      <vt:lpstr>Wider efforts</vt:lpstr>
      <vt:lpstr>Slide 32</vt:lpstr>
    </vt:vector>
  </TitlesOfParts>
  <Manager/>
  <Company>ASCL</Company>
  <LinksUpToDate>false</LinksUpToDate>
  <SharedDoc>false</SharedDoc>
  <HyperlinkBase/>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presentation, 02/12/2015</dc:title>
  <dc:subject/>
  <dc:creator>Alice Allen</dc:creator>
  <cp:keywords/>
  <dc:description/>
  <cp:lastModifiedBy>Alice Allen</cp:lastModifiedBy>
  <cp:revision>68</cp:revision>
  <cp:lastPrinted>2015-02-12T06:25:32Z</cp:lastPrinted>
  <dcterms:created xsi:type="dcterms:W3CDTF">2015-02-12T18:39:18Z</dcterms:created>
  <dcterms:modified xsi:type="dcterms:W3CDTF">2015-02-13T00:02:52Z</dcterms:modified>
  <cp:category/>
</cp:coreProperties>
</file>