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3" r:id="rId18"/>
    <p:sldId id="282" r:id="rId19"/>
    <p:sldId id="268" r:id="rId20"/>
    <p:sldId id="283" r:id="rId21"/>
    <p:sldId id="262" r:id="rId22"/>
    <p:sldId id="284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229B9"/>
    <a:srgbClr val="1733D7"/>
    <a:srgbClr val="0000C6"/>
    <a:srgbClr val="2B1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2392" autoAdjust="0"/>
    <p:restoredTop sz="79203" autoAdjust="0"/>
  </p:normalViewPr>
  <p:slideViewPr>
    <p:cSldViewPr snapToObjects="1">
      <p:cViewPr>
        <p:scale>
          <a:sx n="75" d="100"/>
          <a:sy n="75" d="100"/>
        </p:scale>
        <p:origin x="-132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ce:Documents:ASCL:Complete%20list%20of%20co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ce:Documents:ASCL:Complete%20list%20of%20co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ce:Documents:ASCL:Complete%20list%20of%20co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lineChart>
        <c:grouping val="stacked"/>
        <c:ser>
          <c:idx val="0"/>
          <c:order val="0"/>
          <c:spPr>
            <a:ln>
              <a:solidFill>
                <a:srgbClr val="1229B9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0.00553928582176904"/>
                  <c:y val="0.015625"/>
                </c:manualLayout>
              </c:layout>
              <c:showVal val="1"/>
            </c:dLbl>
            <c:dLbl>
              <c:idx val="2"/>
              <c:layout>
                <c:manualLayout>
                  <c:x val="-0.0129251456388737"/>
                  <c:y val="0.0182291666666666"/>
                </c:manualLayout>
              </c:layout>
              <c:showVal val="1"/>
            </c:dLbl>
            <c:dLbl>
              <c:idx val="3"/>
              <c:layout>
                <c:manualLayout>
                  <c:x val="-0.0203107146798198"/>
                  <c:y val="0.03125"/>
                </c:manualLayout>
              </c:layout>
              <c:showVal val="1"/>
            </c:dLbl>
            <c:dLbl>
              <c:idx val="4"/>
              <c:layout>
                <c:manualLayout>
                  <c:x val="-0.00553928582176904"/>
                  <c:y val="0.0234375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Val val="1"/>
          </c:dLbls>
          <c:cat>
            <c:strRef>
              <c:f>Stats!$G$61:$G$65</c:f>
              <c:strCache>
                <c:ptCount val="5"/>
                <c:pt idx="0">
                  <c:v>3Q/10</c:v>
                </c:pt>
                <c:pt idx="1">
                  <c:v>4Q/10</c:v>
                </c:pt>
                <c:pt idx="2">
                  <c:v>1Q/11</c:v>
                </c:pt>
                <c:pt idx="3">
                  <c:v>2Q/11</c:v>
                </c:pt>
                <c:pt idx="4">
                  <c:v>3Q/11</c:v>
                </c:pt>
              </c:strCache>
            </c:strRef>
          </c:cat>
          <c:val>
            <c:numRef>
              <c:f>Stats!$H$61:$H$65</c:f>
              <c:numCache>
                <c:formatCode>General</c:formatCode>
                <c:ptCount val="5"/>
                <c:pt idx="0">
                  <c:v>39.0</c:v>
                </c:pt>
                <c:pt idx="1">
                  <c:v>146.0</c:v>
                </c:pt>
                <c:pt idx="2">
                  <c:v>199.0</c:v>
                </c:pt>
                <c:pt idx="3">
                  <c:v>253.0</c:v>
                </c:pt>
                <c:pt idx="4">
                  <c:v>315.0</c:v>
                </c:pt>
              </c:numCache>
            </c:numRef>
          </c:val>
        </c:ser>
        <c:marker val="1"/>
        <c:axId val="113228568"/>
        <c:axId val="718179064"/>
      </c:lineChart>
      <c:catAx>
        <c:axId val="11322856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18179064"/>
        <c:crosses val="autoZero"/>
        <c:auto val="1"/>
        <c:lblAlgn val="ctr"/>
        <c:lblOffset val="100"/>
      </c:catAx>
      <c:valAx>
        <c:axId val="718179064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13228568"/>
        <c:crosses val="autoZero"/>
        <c:crossBetween val="between"/>
      </c:valAx>
      <c:spPr>
        <a:ln>
          <a:solidFill>
            <a:srgbClr val="1229B9"/>
          </a:solidFill>
        </a:ln>
      </c:spPr>
    </c:plotArea>
    <c:plotVisOnly val="1"/>
  </c:chart>
  <c:spPr>
    <a:ln>
      <a:noFill/>
    </a:ln>
  </c:spPr>
  <c:txPr>
    <a:bodyPr/>
    <a:lstStyle/>
    <a:p>
      <a:pPr>
        <a:defRPr sz="3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1"/>
          <c:order val="1"/>
          <c:spPr>
            <a:ln>
              <a:solidFill>
                <a:schemeClr val="accent1"/>
              </a:solidFill>
            </a:ln>
          </c:spPr>
          <c:dLbls>
            <c:showVal val="1"/>
          </c:dLbls>
          <c:cat>
            <c:multiLvlStrRef>
              <c:f>Stats!$G$61:$G$65</c:f>
            </c:multiLvlStrRef>
          </c:cat>
          <c:val>
            <c:numRef>
              <c:f>Stats!$H$61:$H$65</c:f>
            </c:numRef>
          </c:val>
        </c:ser>
        <c:ser>
          <c:idx val="0"/>
          <c:order val="0"/>
          <c:spPr>
            <a:solidFill>
              <a:srgbClr val="1229B9"/>
            </a:solidFill>
          </c:spPr>
          <c:dLbls>
            <c:dLbl>
              <c:idx val="0"/>
              <c:layout>
                <c:manualLayout>
                  <c:x val="0.00350877192982459"/>
                  <c:y val="0.0769230769230768"/>
                </c:manualLayout>
              </c:layout>
              <c:showVal val="1"/>
            </c:dLbl>
            <c:dLbl>
              <c:idx val="1"/>
              <c:layout>
                <c:manualLayout>
                  <c:x val="-0.00175438596491228"/>
                  <c:y val="0.0769228750252373"/>
                </c:manualLayout>
              </c:layout>
              <c:showVal val="1"/>
            </c:dLbl>
            <c:dLbl>
              <c:idx val="2"/>
              <c:layout>
                <c:manualLayout>
                  <c:x val="0.00701740571902196"/>
                  <c:y val="0.0717944679991924"/>
                </c:manualLayout>
              </c:layout>
              <c:spPr/>
              <c:txPr>
                <a:bodyPr/>
                <a:lstStyle/>
                <a:p>
                  <a:pPr algn="l">
                    <a:defRPr sz="2000">
                      <a:solidFill>
                        <a:schemeClr val="bg1"/>
                      </a:solidFill>
                      <a:latin typeface="Corbel"/>
                    </a:defRPr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-0.00175438596491228"/>
                  <c:y val="0.0794871794871794"/>
                </c:manualLayout>
              </c:layout>
              <c:showVal val="1"/>
            </c:dLbl>
            <c:dLbl>
              <c:idx val="4"/>
              <c:layout>
                <c:manualLayout>
                  <c:x val="-0.00526315789473684"/>
                  <c:y val="0.0794869775893398"/>
                </c:manualLayout>
              </c:layout>
              <c:showVal val="1"/>
            </c:dLbl>
            <c:dLbl>
              <c:idx val="5"/>
              <c:layout>
                <c:manualLayout>
                  <c:x val="-0.00350877192982456"/>
                  <c:y val="0.0615384615384615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orbel"/>
                  </a:defRPr>
                </a:pPr>
                <a:endParaRPr lang="en-US"/>
              </a:p>
            </c:txPr>
            <c:showVal val="1"/>
          </c:dLbls>
          <c:cat>
            <c:numRef>
              <c:f>'[Complete list of codes.xlsx]Stats'!$G$50:$G$55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'[Complete list of codes.xlsx]Stats'!$H$50:$H$55</c:f>
              <c:numCache>
                <c:formatCode>General</c:formatCode>
                <c:ptCount val="6"/>
                <c:pt idx="0">
                  <c:v>124.0</c:v>
                </c:pt>
                <c:pt idx="1">
                  <c:v>374.0</c:v>
                </c:pt>
                <c:pt idx="2">
                  <c:v>567.0</c:v>
                </c:pt>
                <c:pt idx="3">
                  <c:v>747.0</c:v>
                </c:pt>
                <c:pt idx="4">
                  <c:v>974.0</c:v>
                </c:pt>
                <c:pt idx="5">
                  <c:v>1179.0</c:v>
                </c:pt>
              </c:numCache>
            </c:numRef>
          </c:val>
        </c:ser>
        <c:dLbls>
          <c:showVal val="1"/>
        </c:dLbls>
        <c:gapWidth val="25"/>
        <c:overlap val="59"/>
        <c:axId val="113152328"/>
        <c:axId val="113176360"/>
      </c:barChart>
      <c:catAx>
        <c:axId val="113152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Corbel"/>
              </a:defRPr>
            </a:pPr>
            <a:endParaRPr lang="en-US"/>
          </a:p>
        </c:txPr>
        <c:crossAx val="113176360"/>
        <c:crosses val="autoZero"/>
        <c:auto val="1"/>
        <c:lblAlgn val="ctr"/>
        <c:lblOffset val="100"/>
      </c:catAx>
      <c:valAx>
        <c:axId val="113176360"/>
        <c:scaling>
          <c:orientation val="minMax"/>
          <c:max val="1200.0"/>
          <c:min val="0.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latin typeface="Corbel"/>
                  </a:defRPr>
                </a:pPr>
                <a:r>
                  <a:rPr lang="en-US" b="0">
                    <a:latin typeface="Corbel"/>
                  </a:rPr>
                  <a:t>Number of code entries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>
                <a:latin typeface="Corbel"/>
              </a:defRPr>
            </a:pPr>
            <a:endParaRPr lang="en-US"/>
          </a:p>
        </c:txPr>
        <c:crossAx val="113152328"/>
        <c:crosses val="autoZero"/>
        <c:crossBetween val="between"/>
        <c:majorUnit val="200.0"/>
      </c:valAx>
    </c:plotArea>
    <c:plotVisOnly val="1"/>
  </c:chart>
  <c:txPr>
    <a:bodyPr/>
    <a:lstStyle/>
    <a:p>
      <a:pPr>
        <a:defRPr sz="2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1"/>
          <c:order val="1"/>
          <c:spPr>
            <a:solidFill>
              <a:srgbClr val="1229B9"/>
            </a:solidFill>
            <a:ln>
              <a:solidFill>
                <a:schemeClr val="bg1"/>
              </a:solidFill>
            </a:ln>
            <a:effectLst/>
          </c:spPr>
          <c:cat>
            <c:multiLvlStrRef>
              <c:f>Stats!$AJ$5:$AJ$8</c:f>
            </c:multiLvlStrRef>
          </c:cat>
          <c:val>
            <c:numRef>
              <c:f>Stats!$AK$5:$AK$8</c:f>
            </c:numRef>
          </c:val>
        </c:ser>
        <c:ser>
          <c:idx val="0"/>
          <c:order val="0"/>
          <c:tx>
            <c:v>Citations by year</c:v>
          </c:tx>
          <c:spPr>
            <a:solidFill>
              <a:srgbClr val="1229B9"/>
            </a:solidFill>
          </c:spPr>
          <c:dLbls>
            <c:dLbl>
              <c:idx val="0"/>
              <c:layout>
                <c:manualLayout>
                  <c:x val="3.08638409891394E-17"/>
                  <c:y val="0.0689336426007411"/>
                </c:manualLayout>
              </c:layout>
              <c:showVal val="1"/>
            </c:dLbl>
            <c:dLbl>
              <c:idx val="1"/>
              <c:layout>
                <c:manualLayout>
                  <c:x val="-0.00505050505050505"/>
                  <c:y val="0.073529411764706"/>
                </c:manualLayout>
              </c:layout>
              <c:showVal val="1"/>
            </c:dLbl>
            <c:dLbl>
              <c:idx val="2"/>
              <c:layout>
                <c:manualLayout>
                  <c:x val="0.00336700336700337"/>
                  <c:y val="0.0666360294117647"/>
                </c:manualLayout>
              </c:layout>
              <c:showVal val="1"/>
            </c:dLbl>
            <c:dLbl>
              <c:idx val="3"/>
              <c:layout>
                <c:manualLayout>
                  <c:x val="0.0"/>
                  <c:y val="0.0712316176470588"/>
                </c:manualLayout>
              </c:layout>
              <c:showVal val="1"/>
            </c:dLbl>
            <c:dLbl>
              <c:idx val="4"/>
              <c:showVal val="1"/>
            </c:dLbl>
            <c:delete val="1"/>
          </c:dLbls>
          <c:cat>
            <c:numRef>
              <c:f>'[Complete list of codes.xlsx]Stats'!$AR$4:$AR$7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'[Complete list of codes.xlsx]Stats'!$AS$4:$AS$7</c:f>
              <c:numCache>
                <c:formatCode>General</c:formatCode>
                <c:ptCount val="4"/>
                <c:pt idx="0">
                  <c:v>33.0</c:v>
                </c:pt>
                <c:pt idx="1">
                  <c:v>64.0</c:v>
                </c:pt>
                <c:pt idx="2">
                  <c:v>125.0</c:v>
                </c:pt>
                <c:pt idx="3">
                  <c:v>296.0</c:v>
                </c:pt>
              </c:numCache>
            </c:numRef>
          </c:val>
        </c:ser>
        <c:gapWidth val="49"/>
        <c:overlap val="100"/>
        <c:axId val="565013368"/>
        <c:axId val="565016616"/>
      </c:barChart>
      <c:catAx>
        <c:axId val="565013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200">
                <a:latin typeface="Corbel"/>
              </a:defRPr>
            </a:pPr>
            <a:endParaRPr lang="en-US"/>
          </a:p>
        </c:txPr>
        <c:crossAx val="565016616"/>
        <c:crosses val="autoZero"/>
        <c:auto val="1"/>
        <c:lblAlgn val="ctr"/>
        <c:lblOffset val="100"/>
      </c:catAx>
      <c:valAx>
        <c:axId val="565016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200">
                <a:latin typeface="Corbel"/>
              </a:defRPr>
            </a:pPr>
            <a:endParaRPr lang="en-US"/>
          </a:p>
        </c:txPr>
        <c:crossAx val="5650133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A17F-0958-D246-BA31-06FDA4BB0D8E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43CB-DBD2-3641-A759-F4E571F2B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Here to talk about the effort in astronomy to make research software available for examination: the Astrophysics Source Code Library (</a:t>
            </a:r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ASCL), which is</a:t>
            </a:r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 </a:t>
            </a:r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an online registry</a:t>
            </a:r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 </a:t>
            </a:r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scientist written software</a:t>
            </a:r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 </a:t>
            </a:r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used in research</a:t>
            </a:r>
          </a:p>
          <a:p>
            <a:endParaRPr lang="en-US" sz="1800" dirty="0" smtClean="0">
              <a:solidFill>
                <a:srgbClr val="2B142D"/>
              </a:solidFill>
              <a:latin typeface="Avenir Medium"/>
              <a:cs typeface="Avenir Medium"/>
            </a:endParaRPr>
          </a:p>
          <a:p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Challenges of creating and growing the resource</a:t>
            </a:r>
          </a:p>
          <a:p>
            <a:endParaRPr lang="en-US" sz="1800" dirty="0" smtClean="0">
              <a:solidFill>
                <a:srgbClr val="2B142D"/>
              </a:solidFill>
              <a:latin typeface="Avenir Medium"/>
              <a:cs typeface="Avenir Medium"/>
            </a:endParaRPr>
          </a:p>
          <a:p>
            <a:r>
              <a:rPr lang="en-US" sz="1800" dirty="0" smtClean="0">
                <a:solidFill>
                  <a:srgbClr val="2B142D"/>
                </a:solidFill>
                <a:latin typeface="Avenir Medium"/>
                <a:cs typeface="Avenir Medium"/>
              </a:rPr>
              <a:t>Specific</a:t>
            </a:r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 steps the ASCL has taken to encourage use of resource and to improve code discovery in astronomy</a:t>
            </a:r>
          </a:p>
          <a:p>
            <a:endParaRPr lang="en-US" sz="1800" baseline="0" dirty="0" smtClean="0">
              <a:solidFill>
                <a:srgbClr val="2B142D"/>
              </a:solidFill>
              <a:latin typeface="Avenir Medium"/>
              <a:cs typeface="Avenir Medium"/>
            </a:endParaRPr>
          </a:p>
          <a:p>
            <a:r>
              <a:rPr lang="en-US" sz="1800" baseline="0" dirty="0" smtClean="0">
                <a:solidFill>
                  <a:srgbClr val="2B142D"/>
                </a:solidFill>
                <a:latin typeface="Avenir Medium"/>
                <a:cs typeface="Avenir Medium"/>
              </a:rPr>
              <a:t>Effect this work is having within the community</a:t>
            </a:r>
            <a:endParaRPr lang="en-US" sz="1800" dirty="0">
              <a:solidFill>
                <a:srgbClr val="2B142D"/>
              </a:solidFill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Avenir Medium"/>
                <a:cs typeface="Avenir Medium"/>
              </a:rPr>
              <a:t>So with these lessons in mind, the question then how do we use what we’ve learned? How do we encourage software release in the community? Framed this way, it’s a change management issue, and change management has been well-studied and offers guidance. 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venir Medium"/>
                <a:cs typeface="Avenir Medium"/>
              </a:rPr>
              <a:t>Here are the</a:t>
            </a:r>
            <a:r>
              <a:rPr lang="en-US" sz="1800" baseline="0" dirty="0" smtClean="0">
                <a:latin typeface="Avenir Medium"/>
                <a:cs typeface="Avenir Medium"/>
              </a:rPr>
              <a:t> most important steps we identified as necessary to change astronomy to a community that shares software more openly and that can guide the ASCL to being more widely adopted.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r>
              <a:rPr lang="en-US" sz="1800" baseline="0" dirty="0" smtClean="0">
                <a:latin typeface="Avenir Medium"/>
                <a:cs typeface="Avenir Medium"/>
              </a:rPr>
              <a:t>Let’s look at each step in more depth.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venir Medium"/>
                <a:cs typeface="Avenir Medium"/>
              </a:rPr>
              <a:t>Make</a:t>
            </a:r>
            <a:r>
              <a:rPr lang="en-US" sz="1800" baseline="0" dirty="0" smtClean="0">
                <a:latin typeface="Avenir Medium"/>
                <a:cs typeface="Avenir Medium"/>
              </a:rPr>
              <a:t> it look like something. A few codes with the most recent submission having been in 2003 weren’t going to entice anyone to use the site. </a:t>
            </a:r>
          </a:p>
          <a:p>
            <a:r>
              <a:rPr lang="en-US" sz="1800" baseline="0" dirty="0" smtClean="0">
                <a:latin typeface="Avenir Medium"/>
                <a:cs typeface="Avenir Medium"/>
              </a:rPr>
              <a:t>Since software authors won’t enter their codes, I decided we’d take on that task. </a:t>
            </a:r>
          </a:p>
          <a:p>
            <a:r>
              <a:rPr lang="en-US" sz="1800" baseline="0" dirty="0" smtClean="0">
                <a:latin typeface="Avenir Medium"/>
                <a:cs typeface="Avenir Medium"/>
              </a:rPr>
              <a:t>The first 1.5 years I worked on the ASCL, much of my time was spent simply tracking down and entering codes. </a:t>
            </a:r>
          </a:p>
          <a:p>
            <a:r>
              <a:rPr lang="en-US" sz="1800" baseline="0" dirty="0" smtClean="0">
                <a:latin typeface="Avenir Medium"/>
                <a:cs typeface="Avenir Medium"/>
              </a:rPr>
              <a:t>This graph shows the results of that work, and was created for the first presentations on the ASCL since 2000. 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venir Medium"/>
                <a:cs typeface="Avenir Medium"/>
              </a:rPr>
              <a:t>We’ve continued to build it,</a:t>
            </a:r>
            <a:r>
              <a:rPr lang="en-US" sz="1800" baseline="0" dirty="0" smtClean="0">
                <a:latin typeface="Avenir Medium"/>
                <a:cs typeface="Avenir Medium"/>
              </a:rPr>
              <a:t> and this is easier now as more and more, software authors are submitting their codes. We now have over 1200 codes in the ASCL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To</a:t>
            </a:r>
            <a:r>
              <a:rPr lang="en-US" sz="18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enlist and involve others, we created an advisory committee. We s</a:t>
            </a: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elected people who provide credibility and knowledge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To inform effort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To serve as change champions</a:t>
            </a:r>
          </a:p>
          <a:p>
            <a:pPr lvl="1"/>
            <a:endParaRPr lang="en-US" sz="180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Enlisted people prominent in </a:t>
            </a:r>
            <a:r>
              <a:rPr lang="en-US" sz="1800" dirty="0" err="1" smtClean="0">
                <a:solidFill>
                  <a:schemeClr val="tx2"/>
                </a:solidFill>
                <a:latin typeface="Avenir Medium"/>
                <a:cs typeface="Avenir Medium"/>
              </a:rPr>
              <a:t>astro</a:t>
            </a: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 software community, computer science professors with ties to other fields, and others</a:t>
            </a: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Eight </a:t>
            </a:r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members on advisory committee by end of 2011; ten members currently</a:t>
            </a:r>
            <a:endParaRPr lang="en-US" sz="1800" dirty="0" smtClean="0">
              <a:latin typeface="Avenir Medium"/>
              <a:cs typeface="Avenir Medium"/>
            </a:endParaRPr>
          </a:p>
          <a:p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Email others interested in code release and sharing to let them know the ASCL exists</a:t>
            </a:r>
            <a:endParaRPr lang="en-US" sz="180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Market,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market, market! The chair of the ASCL AC and I devised a marketing plan for the ASCL, which includes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Linking from Astronomy Picture of the Day (APOD) to ASCL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Participating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in m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eetings/conferences and associated papers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Writing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to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 code authors upon software registration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Writing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g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uest posts for popular </a:t>
            </a:r>
            <a:r>
              <a:rPr lang="en-US" sz="1600" dirty="0" err="1" smtClean="0">
                <a:solidFill>
                  <a:schemeClr val="tx2"/>
                </a:solidFill>
                <a:latin typeface="Avenir Medium"/>
                <a:cs typeface="Avenir Medium"/>
              </a:rPr>
              <a:t>astro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 blogs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Getting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i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nvolved in open science discussions with others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Using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s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ocial media –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Avenir Medium"/>
                <a:cs typeface="Avenir Medium"/>
              </a:rPr>
              <a:t>Facebook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, Twitter, and G+ </a:t>
            </a:r>
            <a:endParaRPr lang="en-US" sz="1600" dirty="0" smtClean="0">
              <a:solidFill>
                <a:schemeClr val="tx2"/>
              </a:solidFill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Educate and engage the community</a:t>
            </a:r>
          </a:p>
          <a:p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Organize sessions at astronomy meetings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Split allotted time between presentations and open discussion with attendees to learn: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Barriers to code sharing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Incentives to encourage sharing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600" dirty="0" smtClean="0">
                <a:solidFill>
                  <a:srgbClr val="1B3861"/>
                </a:solidFill>
                <a:latin typeface="Avenir Medium"/>
                <a:cs typeface="Avenir Medium"/>
              </a:rPr>
              <a:t>Community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Barriers</a:t>
            </a:r>
          </a:p>
          <a:p>
            <a:endParaRPr lang="en-US" sz="16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lv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N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o payback/benefit to sharing software</a:t>
            </a: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N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ot required to, so don’t/too busy to do more work</a:t>
            </a: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Fear of judgment</a:t>
            </a:r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for “messy” code</a:t>
            </a: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Fear of losing competitive edge</a:t>
            </a:r>
          </a:p>
          <a:p>
            <a:pPr marR="0" lvl="0" rtl="0"/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University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 policies</a:t>
            </a:r>
            <a:endParaRPr lang="en-US" sz="16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Expectation of support from community</a:t>
            </a:r>
          </a:p>
          <a:p>
            <a:pPr marR="0" lvl="0" rtl="0"/>
            <a:endParaRPr lang="en-US" sz="160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venir Medium"/>
                <a:cs typeface="Avenir Medium"/>
              </a:rPr>
              <a:t>http://www.pd4pic.com/road-works-site-street-away-barrier-warning-stop.html</a:t>
            </a:r>
          </a:p>
          <a:p>
            <a:pPr marR="0" lvl="0" rtl="0"/>
            <a:endParaRPr lang="en-US" sz="16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endParaRPr lang="en-US" sz="16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Incentives:</a:t>
            </a:r>
          </a:p>
          <a:p>
            <a:pPr lvl="0"/>
            <a:endParaRPr lang="en-US" sz="160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lv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Citations for software/tracking citations</a:t>
            </a:r>
            <a:endParaRPr lang="en-US" sz="16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Greater recognition for code contribution</a:t>
            </a:r>
          </a:p>
          <a:p>
            <a:pPr marR="0" lvl="0" rtl="0"/>
            <a:r>
              <a:rPr lang="en-US" sz="16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Complying</a:t>
            </a:r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 with funding requirements</a:t>
            </a: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Future funding/peer review</a:t>
            </a:r>
          </a:p>
          <a:p>
            <a:pPr marR="0" lvl="0" rtl="0"/>
            <a:r>
              <a:rPr lang="en-US" sz="1600" dirty="0" smtClean="0">
                <a:solidFill>
                  <a:schemeClr val="tx2"/>
                </a:solidFill>
                <a:latin typeface="Avenir Medium"/>
                <a:cs typeface="Avenir Medium"/>
              </a:rPr>
              <a:t>Meet changing/new expectations</a:t>
            </a:r>
          </a:p>
          <a:p>
            <a:pPr marR="0" lvl="0" rtl="0">
              <a:buNone/>
            </a:pPr>
            <a:endParaRPr lang="en-US" sz="16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(Patience, the lion on the left of the NY Public Library)</a:t>
            </a:r>
          </a:p>
          <a:p>
            <a:endParaRPr lang="en-US" sz="1800" baseline="0" dirty="0" smtClean="0">
              <a:solidFill>
                <a:schemeClr val="tx2"/>
              </a:solidFill>
              <a:latin typeface="Avenir Medium"/>
              <a:cs typeface="Avenir Medium"/>
            </a:endParaRPr>
          </a:p>
          <a:p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Not expecting overnight success</a:t>
            </a:r>
          </a:p>
          <a:p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Building resource and changing community go hand-in-hand</a:t>
            </a:r>
          </a:p>
          <a:p>
            <a:pPr lvl="1"/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Changing community is harder/longer process</a:t>
            </a:r>
          </a:p>
          <a:p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Ten-year plan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venir Medium"/>
                <a:cs typeface="Avenir Medium"/>
              </a:rPr>
              <a:t>That software is important</a:t>
            </a:r>
            <a:r>
              <a:rPr lang="en-US" sz="1800" baseline="0" dirty="0" smtClean="0">
                <a:latin typeface="Avenir Medium"/>
                <a:cs typeface="Avenir Medium"/>
              </a:rPr>
              <a:t> in research – it is a method a</a:t>
            </a:r>
            <a:r>
              <a:rPr lang="en-US" sz="1800" dirty="0" smtClean="0">
                <a:latin typeface="Avenir Medium"/>
                <a:cs typeface="Avenir Medium"/>
              </a:rPr>
              <a:t>nd that method</a:t>
            </a:r>
            <a:r>
              <a:rPr lang="en-US" sz="1800" baseline="0" dirty="0" smtClean="0">
                <a:latin typeface="Avenir Medium"/>
                <a:cs typeface="Avenir Medium"/>
              </a:rPr>
              <a:t> should be available so that others can examine it. 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 smtClean="0">
              <a:latin typeface="Avenir Medium"/>
              <a:cs typeface="Avenir Medium"/>
            </a:endParaRPr>
          </a:p>
          <a:p>
            <a:r>
              <a:rPr lang="en-US" sz="1800" dirty="0" smtClean="0">
                <a:latin typeface="Avenir Medium"/>
                <a:cs typeface="Avenir Medium"/>
              </a:rPr>
              <a:t>Or to</a:t>
            </a:r>
            <a:r>
              <a:rPr lang="en-US" sz="1800" baseline="0" dirty="0" smtClean="0">
                <a:latin typeface="Avenir Medium"/>
                <a:cs typeface="Avenir Medium"/>
              </a:rPr>
              <a:t> paraphrase</a:t>
            </a:r>
            <a:r>
              <a:rPr lang="en-US" sz="1800" dirty="0" smtClean="0">
                <a:latin typeface="Avenir Medium"/>
                <a:cs typeface="Avenir Medium"/>
              </a:rPr>
              <a:t> a bit in </a:t>
            </a:r>
            <a:r>
              <a:rPr lang="en-US" sz="1800" baseline="0" dirty="0" smtClean="0">
                <a:latin typeface="Avenir Medium"/>
                <a:cs typeface="Avenir Medium"/>
              </a:rPr>
              <a:t>Nature in 2012: not making the software available is indefensible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r>
              <a:rPr lang="en-US" sz="1800" baseline="0" dirty="0" smtClean="0">
                <a:latin typeface="Avenir Medium"/>
                <a:cs typeface="Avenir Medium"/>
              </a:rPr>
              <a:t>And that is why the ASCL was created in 1999 – to make the source codes – the software -- used in astronomy available for examination.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We’ll first look at </a:t>
            </a:r>
            <a:r>
              <a:rPr lang="en-US" sz="1800" dirty="0" err="1" smtClean="0">
                <a:solidFill>
                  <a:schemeClr val="tx2"/>
                </a:solidFill>
                <a:latin typeface="Avenir Medium"/>
                <a:cs typeface="Avenir Medium"/>
              </a:rPr>
              <a:t>ASCL’s</a:t>
            </a: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 history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Then discuss</a:t>
            </a:r>
            <a:r>
              <a:rPr lang="en-US" sz="1800" baseline="0" dirty="0" smtClean="0">
                <a:solidFill>
                  <a:schemeClr val="tx2"/>
                </a:solidFill>
                <a:latin typeface="Avenir Medium"/>
                <a:cs typeface="Avenir Medium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what we learned along the way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How we put the lessons to use and finally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Medium"/>
                <a:cs typeface="Avenir Medium"/>
              </a:rPr>
              <a:t>Effects of our work</a:t>
            </a:r>
          </a:p>
          <a:p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venir Medium"/>
                <a:cs typeface="Avenir Medium"/>
              </a:rPr>
              <a:t>But the big question is, Are we having</a:t>
            </a:r>
            <a:r>
              <a:rPr lang="en-US" sz="1600" baseline="0" dirty="0" smtClean="0">
                <a:latin typeface="Avenir Medium"/>
                <a:cs typeface="Avenir Medium"/>
              </a:rPr>
              <a:t> an effect on the community? Are people changing their behavior? </a:t>
            </a:r>
            <a:endParaRPr lang="en-US" sz="1600" dirty="0" smtClean="0">
              <a:latin typeface="Avenir Medium"/>
              <a:cs typeface="Avenir Medium"/>
            </a:endParaRPr>
          </a:p>
          <a:p>
            <a:endParaRPr lang="en-US" sz="1600" dirty="0" smtClean="0">
              <a:solidFill>
                <a:srgbClr val="1B3861"/>
              </a:solidFill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venir Medium"/>
                <a:cs typeface="Avenir Medium"/>
              </a:rPr>
              <a:t>Well, it appears so; for one, some journal editors are now encouraging authors to register new software with the ASCL before a paper is published.</a:t>
            </a:r>
          </a:p>
          <a:p>
            <a:r>
              <a:rPr lang="en-US" sz="1600" dirty="0" smtClean="0">
                <a:latin typeface="Avenir Medium"/>
                <a:cs typeface="Avenir Medium"/>
              </a:rPr>
              <a:t>They can use the ASCL ID in the paper, and make it a link to the ASCL entry in the online version of the paper.</a:t>
            </a:r>
          </a:p>
          <a:p>
            <a:endParaRPr lang="en-US" sz="1600" dirty="0" smtClean="0">
              <a:latin typeface="Avenir Medium"/>
              <a:cs typeface="Avenir Medium"/>
            </a:endParaRPr>
          </a:p>
          <a:p>
            <a:r>
              <a:rPr lang="en-US" sz="1600" dirty="0" smtClean="0">
                <a:latin typeface="Avenir Medium"/>
                <a:cs typeface="Avenir Medium"/>
              </a:rPr>
              <a:t>We see more submissions</a:t>
            </a:r>
            <a:r>
              <a:rPr lang="en-US" sz="1600" baseline="0" dirty="0" smtClean="0">
                <a:latin typeface="Avenir Medium"/>
                <a:cs typeface="Avenir Medium"/>
              </a:rPr>
              <a:t> now, too. 40% of the codes added to the ASCL since July 2014 were submitted by their authors, whereas before that, only a handful of entries had been submitted. </a:t>
            </a:r>
          </a:p>
          <a:p>
            <a:endParaRPr lang="en-US" sz="1600" baseline="0" dirty="0" smtClean="0">
              <a:latin typeface="Avenir Medium"/>
              <a:cs typeface="Avenir Medium"/>
            </a:endParaRPr>
          </a:p>
          <a:p>
            <a:r>
              <a:rPr lang="en-US" sz="1600" baseline="0" dirty="0" smtClean="0">
                <a:latin typeface="Avenir Medium"/>
                <a:cs typeface="Avenir Medium"/>
              </a:rPr>
              <a:t>Every major </a:t>
            </a:r>
            <a:r>
              <a:rPr lang="en-US" sz="1600" baseline="0" dirty="0" err="1" smtClean="0">
                <a:latin typeface="Avenir Medium"/>
                <a:cs typeface="Avenir Medium"/>
              </a:rPr>
              <a:t>astro</a:t>
            </a:r>
            <a:r>
              <a:rPr lang="en-US" sz="1600" baseline="0" dirty="0" smtClean="0">
                <a:latin typeface="Avenir Medium"/>
                <a:cs typeface="Avenir Medium"/>
              </a:rPr>
              <a:t> journal accepts citations to the ASCL.</a:t>
            </a:r>
            <a:endParaRPr lang="en-US" sz="1600" dirty="0" smtClean="0">
              <a:latin typeface="Avenir Medium"/>
              <a:cs typeface="Avenir Medium"/>
            </a:endParaRPr>
          </a:p>
          <a:p>
            <a:endParaRPr lang="en-US" sz="1600" dirty="0" smtClean="0">
              <a:latin typeface="Avenir Medium"/>
              <a:cs typeface="Avenir Medium"/>
            </a:endParaRPr>
          </a:p>
          <a:p>
            <a:endParaRPr lang="en-US" sz="1600" dirty="0" smtClean="0">
              <a:latin typeface="Avenir Medium"/>
              <a:cs typeface="Avenir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1B3861"/>
              </a:solidFill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Citations to ASCL entries are generally more than doubling every year, as you can see from this chart.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Avenir Medium"/>
              <a:cs typeface="Avenir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The ASCL has made it possible to cite software that does not have a descriptive paper in the literature to use for citation.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Avenir Medium"/>
              <a:cs typeface="Avenir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The second largest source of referral traffic to the ASCL comes from ADS, which means people are finding links to code entries there and following them to the ASCL – codes are more easily discoverable.</a:t>
            </a:r>
            <a:endParaRPr lang="en-US" sz="1800" dirty="0" smtClean="0">
              <a:latin typeface="Avenir Medium"/>
              <a:cs typeface="Avenir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venir Medium"/>
                <a:cs typeface="Avenir Medium"/>
              </a:rPr>
              <a:t>So here is a brief history of the ASCL… I’m going to leave out a</a:t>
            </a:r>
            <a:r>
              <a:rPr lang="en-US" sz="1800" baseline="0" dirty="0" smtClean="0">
                <a:latin typeface="Avenir Medium"/>
                <a:cs typeface="Avenir Medium"/>
              </a:rPr>
              <a:t> lot, but I’m happy to talk about it later if you’d like. Basically, it has had three phases: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1999-2003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Dormancy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latin typeface="Avenir Medium"/>
                <a:cs typeface="Avenir Medium"/>
              </a:rPr>
              <a:t>2010-present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Started by Robert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Nemiroff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 in 1999 </a:t>
            </a:r>
            <a:r>
              <a:rPr lang="en-US" sz="1800" baseline="0" dirty="0" smtClean="0">
                <a:latin typeface="Avenir Medium"/>
                <a:cs typeface="Avenir Medium"/>
              </a:rPr>
              <a:t>– to make the source codes – the software -- used in astronomy available for examination.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B3861"/>
              </a:solidFill>
              <a:effectLst/>
              <a:uLnTx/>
              <a:uFillTx/>
              <a:latin typeface="Avenir Medium"/>
              <a:ea typeface="+mn-ea"/>
              <a:cs typeface="Avenir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This is what the first version looked like…. One HTML page/code, with 10 fields, including subject headings, version number,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language(s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), and a link to the deposited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Repository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Subject headings categorized the codes, and these headings were used on an index page that listed all codes</a:t>
            </a:r>
          </a:p>
          <a:p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latin typeface="Avenir Medium"/>
                <a:cs typeface="Avenir Medium"/>
              </a:rPr>
              <a:t>And this is what it looks like now. As you can see, the look is more professional. We</a:t>
            </a:r>
            <a:r>
              <a:rPr lang="en-US" sz="1800" baseline="0" dirty="0" smtClean="0">
                <a:latin typeface="Avenir Medium"/>
                <a:cs typeface="Avenir Medium"/>
              </a:rPr>
              <a:t> retained most of the metadata from the previous version, but dropped more ephemeral metadata such as version. We also dropped the requirement to have the code deposited, and added a unique identifier, the ASCL ID.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r>
              <a:rPr lang="en-US" sz="1800" baseline="0" dirty="0" smtClean="0">
                <a:latin typeface="Avenir Medium"/>
                <a:cs typeface="Avenir Medium"/>
              </a:rPr>
              <a:t>We use </a:t>
            </a:r>
            <a:r>
              <a:rPr lang="en-US" sz="1800" baseline="0" dirty="0" err="1" smtClean="0">
                <a:latin typeface="Avenir Medium"/>
                <a:cs typeface="Avenir Medium"/>
              </a:rPr>
              <a:t>WordPress</a:t>
            </a:r>
            <a:r>
              <a:rPr lang="en-US" sz="1800" baseline="0" dirty="0" smtClean="0">
                <a:latin typeface="Avenir Medium"/>
                <a:cs typeface="Avenir Medium"/>
              </a:rPr>
              <a:t> for content management and news (our </a:t>
            </a:r>
            <a:r>
              <a:rPr lang="en-US" sz="1800" baseline="0" dirty="0" err="1" smtClean="0">
                <a:latin typeface="Avenir Medium"/>
                <a:cs typeface="Avenir Medium"/>
              </a:rPr>
              <a:t>blog</a:t>
            </a:r>
            <a:r>
              <a:rPr lang="en-US" sz="1800" baseline="0" dirty="0" smtClean="0">
                <a:latin typeface="Avenir Medium"/>
                <a:cs typeface="Avenir Medium"/>
              </a:rPr>
              <a:t>), and have an online submissions forms. The </a:t>
            </a:r>
            <a:r>
              <a:rPr lang="en-US" sz="1800" baseline="0" dirty="0" err="1" smtClean="0">
                <a:latin typeface="Avenir Medium"/>
                <a:cs typeface="Avenir Medium"/>
              </a:rPr>
              <a:t>MySQL</a:t>
            </a:r>
            <a:r>
              <a:rPr lang="en-US" sz="1800" baseline="0" dirty="0" smtClean="0">
                <a:latin typeface="Avenir Medium"/>
                <a:cs typeface="Avenir Medium"/>
              </a:rPr>
              <a:t> database allows us to better integrate with ADS, the primary indexer of </a:t>
            </a:r>
            <a:r>
              <a:rPr lang="en-US" sz="1800" baseline="0" dirty="0" err="1" smtClean="0">
                <a:latin typeface="Avenir Medium"/>
                <a:cs typeface="Avenir Medium"/>
              </a:rPr>
              <a:t>astro</a:t>
            </a:r>
            <a:r>
              <a:rPr lang="en-US" sz="1800" baseline="0" dirty="0" smtClean="0">
                <a:latin typeface="Avenir Medium"/>
                <a:cs typeface="Avenir Medium"/>
              </a:rPr>
              <a:t> journals; we create the </a:t>
            </a:r>
            <a:r>
              <a:rPr lang="en-US" sz="1800" baseline="0" dirty="0" err="1" smtClean="0">
                <a:latin typeface="Avenir Medium"/>
                <a:cs typeface="Avenir Medium"/>
              </a:rPr>
              <a:t>bibcode</a:t>
            </a:r>
            <a:r>
              <a:rPr lang="en-US" sz="1800" baseline="0" dirty="0" smtClean="0">
                <a:latin typeface="Avenir Medium"/>
                <a:cs typeface="Avenir Medium"/>
              </a:rPr>
              <a:t> ADS uses for our entries, and added the link to the ADS entry for our record to the page. </a:t>
            </a:r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Can see here the index page, the home page of the original site.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B3861"/>
              </a:solidFill>
              <a:effectLst/>
              <a:uLnTx/>
              <a:uFillTx/>
              <a:latin typeface="Avenir Medium"/>
              <a:ea typeface="+mn-ea"/>
              <a:cs typeface="Avenir Medium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venir Medium"/>
                <a:cs typeface="Avenir Medium"/>
              </a:rPr>
              <a:t>This is the home page. It is much cleaner</a:t>
            </a:r>
            <a:r>
              <a:rPr lang="en-US" sz="1800" baseline="0" dirty="0" smtClean="0">
                <a:latin typeface="Avenir Medium"/>
                <a:cs typeface="Avenir Medium"/>
              </a:rPr>
              <a:t> and lists the 10 newest codes right on the page in reverse date order, making it easy for people to see what’s new. </a:t>
            </a: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venir Medium"/>
                <a:cs typeface="Avenir Medium"/>
              </a:rPr>
              <a:t>Browsing</a:t>
            </a:r>
            <a:r>
              <a:rPr lang="en-US" sz="1800" baseline="0" dirty="0" smtClean="0">
                <a:latin typeface="Avenir Medium"/>
                <a:cs typeface="Avenir Medium"/>
              </a:rPr>
              <a:t> options were expanded, too; this shows a compact browsing screen, which lists just the ASCL ID and the name of the software; there is an expanded mode that displays abstracts, too.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Avenir Medium"/>
              <a:cs typeface="Avenir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Avenir Medium"/>
                <a:ea typeface="+mn-ea"/>
                <a:cs typeface="Avenir Medium"/>
              </a:rPr>
              <a:t>two presentations at major astronomy meetings: 1999 and 2000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B3861"/>
              </a:solidFill>
              <a:effectLst/>
              <a:uLnTx/>
              <a:uFillTx/>
              <a:latin typeface="Avenir Medium"/>
              <a:ea typeface="+mn-ea"/>
              <a:cs typeface="Avenir Medium"/>
            </a:endParaRPr>
          </a:p>
          <a:p>
            <a:pPr lvl="0">
              <a:defRPr/>
            </a:pPr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37 codes</a:t>
            </a:r>
          </a:p>
          <a:p>
            <a:pPr>
              <a:defRPr/>
            </a:pPr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Search for new editor in 2003 was unsuccessful</a:t>
            </a:r>
          </a:p>
          <a:p>
            <a:pPr>
              <a:defRPr/>
            </a:pPr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Entered period of dormancy as other similar efforts were started</a:t>
            </a:r>
          </a:p>
          <a:p>
            <a:pPr>
              <a:defRPr/>
            </a:pPr>
            <a:r>
              <a:rPr lang="en-US" sz="1800" dirty="0" smtClean="0">
                <a:solidFill>
                  <a:srgbClr val="1B3861"/>
                </a:solidFill>
                <a:latin typeface="Avenir Medium"/>
                <a:cs typeface="Avenir Medium"/>
              </a:rPr>
              <a:t>Continued to be available to</a:t>
            </a:r>
            <a:r>
              <a:rPr lang="en-US" sz="1800" baseline="0" dirty="0" smtClean="0">
                <a:solidFill>
                  <a:srgbClr val="1B3861"/>
                </a:solidFill>
                <a:latin typeface="Avenir Medium"/>
                <a:cs typeface="Avenir Medium"/>
              </a:rPr>
              <a:t> anyone who could find it; lots of old links to it</a:t>
            </a:r>
            <a:endParaRPr lang="en-US" sz="1800" dirty="0" smtClean="0">
              <a:solidFill>
                <a:srgbClr val="1B3861"/>
              </a:solidFill>
              <a:latin typeface="Avenir Medium"/>
              <a:cs typeface="Avenir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latin typeface="Avenir Medium"/>
              <a:cs typeface="Avenir Medium"/>
            </a:endParaRPr>
          </a:p>
          <a:p>
            <a:endParaRPr lang="en-US" sz="1800" dirty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>
                <a:latin typeface="Avenir Medium"/>
                <a:cs typeface="Avenir Medium"/>
              </a:rPr>
              <a:t>When</a:t>
            </a:r>
            <a:r>
              <a:rPr lang="en-US" sz="1800" baseline="0" dirty="0" smtClean="0">
                <a:latin typeface="Avenir Medium"/>
                <a:cs typeface="Avenir Medium"/>
              </a:rPr>
              <a:t> I took over the ASCL in 2010, I wondered “Why didn’t this catch on? Who else has tried this? Have there been other similar efforts, and if so, what can I learn from them, and the </a:t>
            </a:r>
            <a:r>
              <a:rPr lang="en-US" sz="1800" baseline="0" dirty="0" err="1" smtClean="0">
                <a:latin typeface="Avenir Medium"/>
                <a:cs typeface="Avenir Medium"/>
              </a:rPr>
              <a:t>ASCL’s</a:t>
            </a:r>
            <a:r>
              <a:rPr lang="en-US" sz="1800" baseline="0" dirty="0" smtClean="0">
                <a:latin typeface="Avenir Medium"/>
                <a:cs typeface="Avenir Medium"/>
              </a:rPr>
              <a:t> early try, too?” I found others, even one that had started before the ASCL, some funded, some not, none of those still existing very active.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r>
              <a:rPr lang="en-US" sz="1800" baseline="0" dirty="0" smtClean="0">
                <a:latin typeface="Avenir Medium"/>
                <a:cs typeface="Avenir Medium"/>
              </a:rPr>
              <a:t>I asked some of those involved in these other efforts what had worked well and what had not worked for them. </a:t>
            </a:r>
          </a:p>
          <a:p>
            <a:endParaRPr lang="en-US" sz="1800" baseline="0" dirty="0" smtClean="0">
              <a:latin typeface="Avenir Medium"/>
              <a:cs typeface="Avenir Medium"/>
            </a:endParaRPr>
          </a:p>
          <a:p>
            <a:pPr>
              <a:buNone/>
            </a:pPr>
            <a:r>
              <a:rPr lang="en-US" sz="1800" dirty="0" smtClean="0">
                <a:latin typeface="Avenir Medium"/>
                <a:cs typeface="Avenir Medium"/>
              </a:rPr>
              <a:t>ASDS (most robust; funded; 1993-2000)</a:t>
            </a:r>
          </a:p>
          <a:p>
            <a:pPr>
              <a:buNone/>
            </a:pPr>
            <a:r>
              <a:rPr lang="en-US" sz="1800" dirty="0" err="1" smtClean="0">
                <a:latin typeface="Avenir Medium"/>
                <a:cs typeface="Avenir Medium"/>
              </a:rPr>
              <a:t>AstroForge</a:t>
            </a:r>
            <a:r>
              <a:rPr lang="en-US" sz="1800" dirty="0" smtClean="0">
                <a:latin typeface="Avenir Medium"/>
                <a:cs typeface="Avenir Medium"/>
              </a:rPr>
              <a:t> (funded, 2003-2006)</a:t>
            </a:r>
          </a:p>
          <a:p>
            <a:pPr>
              <a:buNone/>
            </a:pPr>
            <a:r>
              <a:rPr lang="en-US" sz="1800" dirty="0" err="1" smtClean="0">
                <a:latin typeface="Avenir Medium"/>
                <a:cs typeface="Avenir Medium"/>
              </a:rPr>
              <a:t>SkySoft</a:t>
            </a:r>
            <a:r>
              <a:rPr lang="en-US" sz="1800" dirty="0" smtClean="0">
                <a:latin typeface="Avenir Medium"/>
                <a:cs typeface="Avenir Medium"/>
              </a:rPr>
              <a:t> (2003-present)</a:t>
            </a:r>
          </a:p>
          <a:p>
            <a:pPr>
              <a:buNone/>
            </a:pPr>
            <a:r>
              <a:rPr lang="en-US" sz="1800" dirty="0" err="1" smtClean="0">
                <a:latin typeface="Avenir Medium"/>
                <a:cs typeface="Avenir Medium"/>
              </a:rPr>
              <a:t>Astro</a:t>
            </a:r>
            <a:r>
              <a:rPr lang="en-US" sz="1800" dirty="0" smtClean="0">
                <a:latin typeface="Avenir Medium"/>
                <a:cs typeface="Avenir Medium"/>
              </a:rPr>
              <a:t>-Code Wiki (2006-2011)</a:t>
            </a:r>
          </a:p>
          <a:p>
            <a:pPr>
              <a:buNone/>
            </a:pPr>
            <a:r>
              <a:rPr lang="en-US" sz="1800" dirty="0" err="1" smtClean="0">
                <a:latin typeface="Avenir Medium"/>
                <a:cs typeface="Avenir Medium"/>
              </a:rPr>
              <a:t>Astro-Sim</a:t>
            </a:r>
            <a:r>
              <a:rPr lang="en-US" sz="1800" dirty="0" smtClean="0">
                <a:latin typeface="Avenir Medium"/>
                <a:cs typeface="Avenir Medium"/>
              </a:rPr>
              <a:t> (2007-2010)</a:t>
            </a:r>
          </a:p>
          <a:p>
            <a:pPr>
              <a:buNone/>
            </a:pPr>
            <a:r>
              <a:rPr lang="en-US" sz="1800" dirty="0" err="1" smtClean="0">
                <a:latin typeface="Avenir Medium"/>
                <a:cs typeface="Avenir Medium"/>
              </a:rPr>
              <a:t>AstroShare</a:t>
            </a:r>
            <a:r>
              <a:rPr lang="en-US" sz="1800" dirty="0" smtClean="0">
                <a:latin typeface="Avenir Medium"/>
                <a:cs typeface="Avenir Medium"/>
              </a:rPr>
              <a:t> (2008-2014; last update 2012)</a:t>
            </a:r>
          </a:p>
          <a:p>
            <a:endParaRPr lang="en-US" sz="1800" dirty="0" smtClean="0">
              <a:latin typeface="Avenir Medium"/>
              <a:cs typeface="Avenir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CB-DBD2-3641-A759-F4E571F2BC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400" y="1120775"/>
            <a:ext cx="5821401" cy="1470025"/>
          </a:xfrm>
        </p:spPr>
        <p:txBody>
          <a:bodyPr/>
          <a:lstStyle>
            <a:lvl1pPr>
              <a:defRPr>
                <a:latin typeface="Merriweather Sans Regular"/>
                <a:cs typeface="Merriweather Sans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200400"/>
            <a:ext cx="5562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erriweather Sans Regular"/>
                <a:cs typeface="Merriweather Sans Regular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ALFAcen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63679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 Sans Regular"/>
                <a:cs typeface="Merriweather Sans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erriweather Sans Regular"/>
                <a:cs typeface="Merriweather Sans Regular"/>
              </a:defRPr>
            </a:lvl1pPr>
            <a:lvl2pPr>
              <a:defRPr>
                <a:latin typeface="Merriweather Sans Regular"/>
                <a:cs typeface="Merriweather Sans Regular"/>
              </a:defRPr>
            </a:lvl2pPr>
            <a:lvl3pPr>
              <a:defRPr>
                <a:latin typeface="Merriweather Sans Regular"/>
                <a:cs typeface="Merriweather Sans Regular"/>
              </a:defRPr>
            </a:lvl3pPr>
            <a:lvl4pPr>
              <a:defRPr>
                <a:latin typeface="Merriweather Sans Regular"/>
                <a:cs typeface="Merriweather Sans Regular"/>
              </a:defRPr>
            </a:lvl4pPr>
            <a:lvl5pPr>
              <a:defRPr>
                <a:latin typeface="Merriweather Sans Regular"/>
                <a:cs typeface="Merriweather Sans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698" y="1866898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rriweather Sans Regular"/>
                <a:cs typeface="Merriweather Sans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erriweather Sans Regular"/>
                <a:cs typeface="Merriweather Sans Regular"/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701" y="-4076701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Merriweather Sans Regular"/>
                <a:cs typeface="Merriweather Sans Regular"/>
              </a:defRPr>
            </a:lvl1pPr>
            <a:lvl2pPr>
              <a:defRPr sz="2400">
                <a:latin typeface="Merriweather Sans Regular"/>
                <a:cs typeface="Merriweather Sans Regular"/>
              </a:defRPr>
            </a:lvl2pPr>
            <a:lvl3pPr>
              <a:defRPr sz="2000">
                <a:latin typeface="Merriweather Sans Regular"/>
                <a:cs typeface="Merriweather Sans Regular"/>
              </a:defRPr>
            </a:lvl3pPr>
            <a:lvl4pPr>
              <a:defRPr sz="1800">
                <a:latin typeface="Merriweather Sans Regular"/>
                <a:cs typeface="Merriweather Sans Regular"/>
              </a:defRPr>
            </a:lvl4pPr>
            <a:lvl5pPr>
              <a:defRPr sz="1800">
                <a:latin typeface="Merriweather Sans Regular"/>
                <a:cs typeface="Merriweather San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Merriweather Sans Regular"/>
                <a:cs typeface="Merriweather Sans Regular"/>
              </a:defRPr>
            </a:lvl1pPr>
            <a:lvl2pPr>
              <a:defRPr sz="2400">
                <a:latin typeface="Merriweather Sans Regular"/>
                <a:cs typeface="Merriweather Sans Regular"/>
              </a:defRPr>
            </a:lvl2pPr>
            <a:lvl3pPr>
              <a:defRPr sz="2000">
                <a:latin typeface="Merriweather Sans Regular"/>
                <a:cs typeface="Merriweather Sans Regular"/>
              </a:defRPr>
            </a:lvl3pPr>
            <a:lvl4pPr>
              <a:defRPr sz="1800">
                <a:latin typeface="Merriweather Sans Regular"/>
                <a:cs typeface="Merriweather Sans Regular"/>
              </a:defRPr>
            </a:lvl4pPr>
            <a:lvl5pPr>
              <a:defRPr sz="1800">
                <a:latin typeface="Merriweather Sans Regular"/>
                <a:cs typeface="Merriweather San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698" y="1866898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698" y="1866898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 Sans Regular"/>
                <a:cs typeface="Merriweather Sans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698" y="1866898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GALFAcenterNarrow.png"/>
          <p:cNvPicPr>
            <a:picLocks noChangeAspect="1"/>
          </p:cNvPicPr>
          <p:nvPr/>
        </p:nvPicPr>
        <p:blipFill>
          <a:blip r:embed="rId2"/>
          <a:srcRect l="27234" r="5198"/>
          <a:stretch>
            <a:fillRect/>
          </a:stretch>
        </p:blipFill>
        <p:spPr>
          <a:xfrm rot="5400000">
            <a:off x="4076701" y="-4076701"/>
            <a:ext cx="990600" cy="9144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81000"/>
            <a:ext cx="794385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ALFAcenterNarrow.png"/>
          <p:cNvPicPr>
            <a:picLocks noChangeAspect="1"/>
          </p:cNvPicPr>
          <p:nvPr userDrawn="1"/>
        </p:nvPicPr>
        <p:blipFill>
          <a:blip r:embed="rId2"/>
          <a:srcRect l="54954" r="17326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1"/>
            <a:ext cx="8229600" cy="36115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6B42-0545-C34F-8054-1CCAF72DFA7B}" type="datetimeFigureOut">
              <a:rPr lang="en-US" smtClean="0"/>
              <a:pPr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5B67-47D4-4041-9D5F-6625BE94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erriweather Sans Regular"/>
          <a:ea typeface="+mj-ea"/>
          <a:cs typeface="Merriweather Sans Regular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erriweather Sans Regular"/>
          <a:ea typeface="+mn-ea"/>
          <a:cs typeface="Merriweather Sans Regular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erriweather Sans Regular"/>
          <a:ea typeface="+mn-ea"/>
          <a:cs typeface="Merriweather Sans Regular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erriweather Sans Regular"/>
          <a:ea typeface="+mn-ea"/>
          <a:cs typeface="Merriweather Sans Regular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erriweather Sans Regular"/>
          <a:ea typeface="+mn-ea"/>
          <a:cs typeface="Merriweather Sans Regular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erriweather Sans Regular"/>
          <a:ea typeface="+mn-ea"/>
          <a:cs typeface="Merriweather Sans Regular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its.org/de/" TargetMode="External"/><Relationship Id="rId4" Type="http://schemas.openxmlformats.org/officeDocument/2006/relationships/hyperlink" Target="http://ascl.net/wordpress/2015/12/05/scicodes-net-experiment-with-building-your-own-software-registryrepository/" TargetMode="External"/><Relationship Id="rId5" Type="http://schemas.openxmlformats.org/officeDocument/2006/relationships/hyperlink" Target="http://scicodes.net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400" y="1120775"/>
            <a:ext cx="5821401" cy="2384425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3175" cmpd="sng">
                  <a:noFill/>
                </a:ln>
                <a:solidFill>
                  <a:schemeClr val="tx2"/>
                </a:solidFill>
              </a:rPr>
              <a:t>Restoring reproducibility:</a:t>
            </a:r>
            <a:br>
              <a:rPr lang="en-US" sz="3600" dirty="0" smtClean="0">
                <a:ln w="3175" cmpd="sng">
                  <a:noFill/>
                </a:ln>
                <a:solidFill>
                  <a:schemeClr val="tx2"/>
                </a:solidFill>
              </a:rPr>
            </a:br>
            <a:r>
              <a:rPr lang="en-US" sz="3600" dirty="0" smtClean="0">
                <a:ln w="3175" cmpd="sng">
                  <a:noFill/>
                </a:ln>
                <a:solidFill>
                  <a:schemeClr val="tx2"/>
                </a:solidFill>
              </a:rPr>
              <a:t>Making scientist software discoverable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562600" cy="137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Alice Allen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Astrophysics Source Code </a:t>
            </a:r>
            <a:r>
              <a:rPr lang="en-US" sz="2400" dirty="0" smtClean="0">
                <a:solidFill>
                  <a:schemeClr val="tx2"/>
                </a:solidFill>
              </a:rPr>
              <a:t>Library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a</a:t>
            </a:r>
            <a:r>
              <a:rPr lang="en-US" sz="2400" dirty="0" err="1" smtClean="0">
                <a:solidFill>
                  <a:schemeClr val="tx2"/>
                </a:solidFill>
              </a:rPr>
              <a:t>scl.net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2"/>
                </a:solidFill>
              </a:rPr>
              <a:t>Lessons learned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828800"/>
            <a:ext cx="794385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People don’t want to deposit their codes/like to keep their codes nearby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Little incentive to register software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Don’t want to go first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Don’t want to have another site to update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Funding cycle not long enough to get uptake by community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Authors will not update metadata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Limited marketing limited growth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2"/>
                </a:solidFill>
              </a:rPr>
              <a:t>To bring about change…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828800"/>
            <a:ext cx="7943850" cy="4572000"/>
          </a:xfrm>
        </p:spPr>
        <p:txBody>
          <a:bodyPr>
            <a:normAutofit fontScale="92500" lnSpcReduction="10000"/>
          </a:bodyPr>
          <a:lstStyle/>
          <a:p>
            <a:pPr marL="514290" indent="-514290"/>
            <a:r>
              <a:rPr lang="en-US" dirty="0" smtClean="0">
                <a:solidFill>
                  <a:schemeClr val="tx2"/>
                </a:solidFill>
              </a:rPr>
              <a:t>Build it</a:t>
            </a:r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endParaRPr lang="en-US" sz="1400" dirty="0" smtClean="0">
              <a:solidFill>
                <a:schemeClr val="tx2"/>
              </a:solidFill>
            </a:endParaRPr>
          </a:p>
          <a:p>
            <a:pPr marL="514290" indent="-514290"/>
            <a:r>
              <a:rPr lang="en-US" dirty="0" smtClean="0">
                <a:solidFill>
                  <a:schemeClr val="tx2"/>
                </a:solidFill>
              </a:rPr>
              <a:t>Enlist/involve others</a:t>
            </a:r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r>
              <a:rPr lang="en-US" dirty="0" smtClean="0">
                <a:solidFill>
                  <a:schemeClr val="tx2"/>
                </a:solidFill>
              </a:rPr>
              <a:t>Market, market, market</a:t>
            </a:r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r>
              <a:rPr lang="en-US" dirty="0" smtClean="0">
                <a:solidFill>
                  <a:schemeClr val="tx2"/>
                </a:solidFill>
              </a:rPr>
              <a:t>Engage the community</a:t>
            </a:r>
          </a:p>
          <a:p>
            <a:pPr marL="914293" lvl="1" indent="-514290"/>
            <a:r>
              <a:rPr lang="en-US" dirty="0" smtClean="0">
                <a:solidFill>
                  <a:schemeClr val="tx2"/>
                </a:solidFill>
              </a:rPr>
              <a:t>Learn what barriers and incentives exist</a:t>
            </a:r>
          </a:p>
          <a:p>
            <a:pPr marL="914293" lvl="1" indent="-514290"/>
            <a:r>
              <a:rPr lang="en-US" dirty="0" smtClean="0">
                <a:solidFill>
                  <a:schemeClr val="tx2"/>
                </a:solidFill>
              </a:rPr>
              <a:t>Mitigate barriers and nurture incentives</a:t>
            </a:r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endParaRPr lang="en-US" sz="1700" dirty="0" smtClean="0">
              <a:solidFill>
                <a:schemeClr val="tx2"/>
              </a:solidFill>
            </a:endParaRPr>
          </a:p>
          <a:p>
            <a:pPr marL="514290" indent="-514290"/>
            <a:r>
              <a:rPr lang="en-US" dirty="0" smtClean="0">
                <a:solidFill>
                  <a:schemeClr val="tx2"/>
                </a:solidFill>
              </a:rPr>
              <a:t>Be patient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Total code entries by quarter</a:t>
            </a:r>
            <a:br>
              <a:rPr lang="en-US" sz="4400" dirty="0" smtClean="0"/>
            </a:br>
            <a:r>
              <a:rPr lang="en-US" sz="4400" dirty="0" smtClean="0"/>
              <a:t> July, 2010 - September, 2011</a:t>
            </a:r>
            <a:endParaRPr lang="en-US" sz="4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Number of code entries at</a:t>
            </a:r>
            <a:br>
              <a:rPr lang="en-US" sz="4400" dirty="0" smtClean="0"/>
            </a:br>
            <a:r>
              <a:rPr lang="en-US" sz="4400" dirty="0" smtClean="0"/>
              <a:t>year end, 2010 - 2015</a:t>
            </a:r>
            <a:endParaRPr lang="en-US" sz="4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3200"/>
            <a:ext cx="7162800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Advisory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3200"/>
            <a:ext cx="7162800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Get </a:t>
            </a:r>
            <a:r>
              <a:rPr lang="en-US" sz="4400" dirty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the</a:t>
            </a:r>
            <a: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 word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3200"/>
            <a:ext cx="7162800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Community work</a:t>
            </a:r>
            <a:endParaRPr lang="en-US" sz="4400" dirty="0" smtClean="0">
              <a:solidFill>
                <a:schemeClr val="tx2"/>
              </a:solidFill>
              <a:latin typeface="Merriweather Sans Regular"/>
              <a:ea typeface="+mj-ea"/>
              <a:cs typeface="Merriweathe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199" y="-76200"/>
            <a:ext cx="10771128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620000" cy="464741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erriweather"/>
                <a:cs typeface="Merriweather"/>
              </a:rPr>
              <a:t>No one can assume that valuable innovations will pop up magically in the public domain if their inventors received no reward for their labor and capital. </a:t>
            </a:r>
          </a:p>
          <a:p>
            <a:endParaRPr lang="en-US" sz="3600" dirty="0" smtClean="0">
              <a:solidFill>
                <a:schemeClr val="accent6">
                  <a:lumMod val="20000"/>
                  <a:lumOff val="80000"/>
                </a:schemeClr>
              </a:solidFill>
              <a:latin typeface="Merriweather"/>
              <a:cs typeface="Merriweather"/>
            </a:endParaRPr>
          </a:p>
          <a:p>
            <a:pPr algn="r">
              <a:buFontTx/>
              <a:buChar char="-"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erriweather"/>
                <a:cs typeface="Merriweather"/>
              </a:rPr>
              <a:t>Richard Epstein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Research software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828800"/>
            <a:ext cx="794385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Integrity of research depends on transparency and reproducibility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3271909"/>
            <a:ext cx="7924800" cy="2062091"/>
          </a:xfrm>
          <a:prstGeom prst="wedgeRoundRectCallout">
            <a:avLst>
              <a:gd name="adj1" fmla="val -20833"/>
              <a:gd name="adj2" fmla="val 5100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271909"/>
            <a:ext cx="7924800" cy="206209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342860" indent="-342860"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  <a:latin typeface="Merriweather"/>
                <a:cs typeface="Merriweather"/>
              </a:rPr>
              <a:t>“… anything less than release of actual source code is an indefensible approach for any scientific results that depend on computation...”</a:t>
            </a:r>
            <a:endParaRPr lang="en-US" sz="2800" dirty="0">
              <a:solidFill>
                <a:schemeClr val="tx2"/>
              </a:solidFill>
              <a:latin typeface="Merriweather"/>
              <a:cs typeface="Merriweath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782270"/>
            <a:ext cx="6324600" cy="92333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err="1" smtClean="0">
                <a:latin typeface="Merriweather Sans Regular"/>
                <a:cs typeface="Merriweather Sans Regular"/>
              </a:rPr>
              <a:t>Ince</a:t>
            </a:r>
            <a:r>
              <a:rPr lang="en-US" dirty="0" smtClean="0">
                <a:latin typeface="Merriweather Sans Regular"/>
                <a:cs typeface="Merriweather Sans Regular"/>
              </a:rPr>
              <a:t>, Hatton, &amp; Graham-Cumming, </a:t>
            </a:r>
            <a:r>
              <a:rPr lang="en-US" i="1" dirty="0" smtClean="0">
                <a:latin typeface="Merriweather Sans Regular"/>
                <a:cs typeface="Merriweather Sans Regular"/>
              </a:rPr>
              <a:t>The case for open computer programs,</a:t>
            </a:r>
            <a:r>
              <a:rPr lang="en-US" dirty="0" smtClean="0">
                <a:latin typeface="Merriweather Sans Regular"/>
                <a:cs typeface="Merriweather Sans Regular"/>
              </a:rPr>
              <a:t> Nature, </a:t>
            </a:r>
            <a:r>
              <a:rPr lang="en-US" dirty="0" err="1" smtClean="0">
                <a:latin typeface="Merriweather Sans Regular"/>
                <a:cs typeface="Merriweather Sans Regular"/>
              </a:rPr>
              <a:t>v</a:t>
            </a:r>
            <a:r>
              <a:rPr lang="en-US" dirty="0" smtClean="0">
                <a:latin typeface="Merriweather Sans Regular"/>
                <a:cs typeface="Merriweather Sans Regular"/>
              </a:rPr>
              <a:t>. 482, Feb. 23, 2012</a:t>
            </a:r>
            <a:endParaRPr lang="en-US" i="1" dirty="0" smtClean="0">
              <a:latin typeface="Merriweather Sans Regular"/>
              <a:cs typeface="Merriweather Sans Regular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3200"/>
            <a:ext cx="7620000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chemeClr val="tx2"/>
                </a:solidFill>
                <a:latin typeface="Merriweather Sans Regular"/>
                <a:cs typeface="Merriweather Sans Regular"/>
              </a:rPr>
              <a:t>Are we having any effect? </a:t>
            </a:r>
            <a:endParaRPr lang="en-US" sz="4400" dirty="0" smtClean="0">
              <a:solidFill>
                <a:schemeClr val="tx2"/>
              </a:solidFill>
              <a:latin typeface="Merriweather Sans Regular"/>
              <a:ea typeface="+mj-ea"/>
              <a:cs typeface="Merriweathe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514600"/>
            <a:ext cx="8521700" cy="2625485"/>
          </a:xfrm>
          <a:prstGeom prst="rect">
            <a:avLst/>
          </a:prstGeom>
          <a:scene3d>
            <a:camera prst="orthographicFront">
              <a:rot lat="0" lon="0" rev="1560000"/>
            </a:camera>
            <a:lightRig rig="threePt" dir="t"/>
          </a:scene3d>
        </p:spPr>
      </p:pic>
      <p:pic>
        <p:nvPicPr>
          <p:cNvPr id="8" name="Picture 7" descr="Screen Shot 2015-02-11 at 11.59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2663">
            <a:off x="343242" y="686470"/>
            <a:ext cx="4236195" cy="207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2950" y="381000"/>
            <a:ext cx="794385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Citations to ASCL</a:t>
            </a:r>
            <a:br>
              <a:rPr lang="en-US" sz="4400" dirty="0" smtClean="0"/>
            </a:br>
            <a:r>
              <a:rPr lang="en-US" sz="4400" dirty="0" smtClean="0"/>
              <a:t>entries by year</a:t>
            </a:r>
            <a:endParaRPr lang="en-US" sz="4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295400" y="1524000"/>
          <a:ext cx="6858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0"/>
            <a:ext cx="7772400" cy="1066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Merriweather Sans Regular"/>
                <a:cs typeface="Merriweather Sans Regular"/>
              </a:rPr>
              <a:t>Things I didn’t say but would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Merriweather Sans Regular"/>
                <a:cs typeface="Merriweather Sans Regular"/>
              </a:rPr>
              <a:t>have with more time…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47765"/>
            <a:ext cx="9144000" cy="1113911"/>
          </a:xfrm>
          <a:prstGeom prst="rect">
            <a:avLst/>
          </a:prstGeom>
          <a:noFill/>
        </p:spPr>
        <p:txBody>
          <a:bodyPr wrap="square" lIns="410291" tIns="41029" rIns="410291" bIns="41029" rtlCol="0">
            <a:spAutoFit/>
          </a:bodyPr>
          <a:lstStyle/>
          <a:p>
            <a:r>
              <a:rPr lang="en-US" sz="1300" i="1" dirty="0" smtClean="0"/>
              <a:t>Template image credit and information: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This image is an average of the central 10 velocity planes of a mosaic of five data cubes released as part of the Galactic Arecibo L-band Feed Array HI (GALFA-HI) survey (Peek et al., 2011, </a:t>
            </a:r>
            <a:r>
              <a:rPr lang="en-US" sz="1300" dirty="0" err="1" smtClean="0"/>
              <a:t>Ap</a:t>
            </a:r>
            <a:r>
              <a:rPr lang="en-US" sz="1300" dirty="0" smtClean="0"/>
              <a:t> J </a:t>
            </a:r>
            <a:r>
              <a:rPr lang="en-US" sz="1300" dirty="0" err="1" smtClean="0"/>
              <a:t>Suppl</a:t>
            </a:r>
            <a:r>
              <a:rPr lang="en-US" sz="1300" dirty="0" smtClean="0"/>
              <a:t>, 194, 20; DOI 10.1088/0067-0049/194/2/20; ADS </a:t>
            </a:r>
            <a:r>
              <a:rPr lang="en-US" sz="1300" dirty="0" err="1" smtClean="0"/>
              <a:t>Bibcode</a:t>
            </a:r>
            <a:r>
              <a:rPr lang="en-US" sz="1300" dirty="0" smtClean="0"/>
              <a:t> 2011ApJS..194...20P). The mosaic was with computed version 4.0 of the Montage Image Mosaic Engine. Image courtesy John Good and Bruce </a:t>
            </a:r>
            <a:r>
              <a:rPr lang="en-US" sz="1300" dirty="0" err="1" smtClean="0"/>
              <a:t>Berriman</a:t>
            </a:r>
            <a:r>
              <a:rPr lang="en-US" sz="1300" dirty="0" smtClean="0"/>
              <a:t>, California Institute of Technology.</a:t>
            </a:r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8327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rriweather Sans Regular"/>
                <a:cs typeface="Merriweather Sans Regular"/>
              </a:rPr>
              <a:t>We have automated some manual processes and will automate others as time/volunteer work/ideas/funding allow, but ASCL will always need human editors.</a:t>
            </a:r>
          </a:p>
          <a:p>
            <a:endParaRPr lang="en-US" sz="1600" dirty="0" smtClean="0">
              <a:latin typeface="Merriweather Sans Regular"/>
              <a:cs typeface="Merriweather Sans Regular"/>
            </a:endParaRPr>
          </a:p>
          <a:p>
            <a:r>
              <a:rPr lang="en-US" sz="1600" dirty="0" smtClean="0">
                <a:latin typeface="Merriweather Sans Regular"/>
                <a:cs typeface="Merriweather Sans Regular"/>
              </a:rPr>
              <a:t>ASCL has had little funding in the past; $5K from AAS for outreach one year, and for this year, </a:t>
            </a:r>
            <a:r>
              <a:rPr lang="en-US" sz="1600" dirty="0" smtClean="0">
                <a:latin typeface="Merriweather Sans Regular"/>
                <a:cs typeface="Merriweather Sans Regular"/>
                <a:hlinkClick r:id="rId3"/>
              </a:rPr>
              <a:t>Heidelberg Institute for Theoretical Studies</a:t>
            </a:r>
            <a:r>
              <a:rPr lang="en-US" sz="1600" dirty="0" smtClean="0">
                <a:latin typeface="Merriweather Sans Regular"/>
                <a:cs typeface="Merriweather Sans Regular"/>
              </a:rPr>
              <a:t> (HITS) has provided €6K in (unsolicited!) funding. (We’re very </a:t>
            </a:r>
            <a:r>
              <a:rPr lang="en-US" sz="1600" smtClean="0">
                <a:latin typeface="Merriweather Sans Regular"/>
                <a:cs typeface="Merriweather Sans Regular"/>
              </a:rPr>
              <a:t>grateful!) Consistent </a:t>
            </a:r>
            <a:r>
              <a:rPr lang="en-US" sz="1600" dirty="0" smtClean="0">
                <a:latin typeface="Merriweather Sans Regular"/>
                <a:cs typeface="Merriweather Sans Regular"/>
              </a:rPr>
              <a:t>funding is on my to do list, and we are looking at perhaps gathering small amounts of funding annually ($500-$1000) from broad group </a:t>
            </a:r>
            <a:r>
              <a:rPr lang="en-US" sz="1600" smtClean="0">
                <a:latin typeface="Merriweather Sans Regular"/>
                <a:cs typeface="Merriweather Sans Regular"/>
              </a:rPr>
              <a:t>of organizations.</a:t>
            </a:r>
            <a:br>
              <a:rPr lang="en-US" sz="1600" smtClean="0">
                <a:latin typeface="Merriweather Sans Regular"/>
                <a:cs typeface="Merriweather Sans Regular"/>
              </a:rPr>
            </a:br>
            <a:r>
              <a:rPr lang="en-US" sz="1600" dirty="0" smtClean="0">
                <a:latin typeface="Merriweather Sans Regular"/>
                <a:cs typeface="Merriweather Sans Regular"/>
              </a:rPr>
              <a:t/>
            </a:r>
            <a:br>
              <a:rPr lang="en-US" sz="1600" dirty="0" smtClean="0">
                <a:latin typeface="Merriweather Sans Regular"/>
                <a:cs typeface="Merriweather Sans Regular"/>
              </a:rPr>
            </a:br>
            <a:r>
              <a:rPr lang="en-US" sz="1600" dirty="0" smtClean="0">
                <a:latin typeface="Merriweather Sans Regular"/>
                <a:cs typeface="Merriweather Sans Regular"/>
              </a:rPr>
              <a:t>ASCL is built using open source technologies: </a:t>
            </a:r>
            <a:r>
              <a:rPr lang="en-US" sz="1600" dirty="0" err="1" smtClean="0">
                <a:latin typeface="Merriweather Sans Regular"/>
                <a:cs typeface="Merriweather Sans Regular"/>
              </a:rPr>
              <a:t>MySQL</a:t>
            </a:r>
            <a:r>
              <a:rPr lang="en-US" sz="1600" dirty="0" smtClean="0">
                <a:latin typeface="Merriweather Sans Regular"/>
                <a:cs typeface="Merriweather Sans Regular"/>
              </a:rPr>
              <a:t>, </a:t>
            </a:r>
            <a:r>
              <a:rPr lang="en-US" sz="1600" dirty="0" err="1" smtClean="0">
                <a:latin typeface="Merriweather Sans Regular"/>
                <a:cs typeface="Merriweather Sans Regular"/>
              </a:rPr>
              <a:t>CodeIgniter</a:t>
            </a:r>
            <a:r>
              <a:rPr lang="en-US" sz="1600" dirty="0" smtClean="0">
                <a:latin typeface="Merriweather Sans Regular"/>
                <a:cs typeface="Merriweather Sans Regular"/>
              </a:rPr>
              <a:t>, </a:t>
            </a:r>
            <a:r>
              <a:rPr lang="en-US" sz="1600" dirty="0" err="1" smtClean="0">
                <a:latin typeface="Merriweather Sans Regular"/>
                <a:cs typeface="Merriweather Sans Regular"/>
              </a:rPr>
              <a:t>phpbb</a:t>
            </a:r>
            <a:r>
              <a:rPr lang="en-US" sz="1600" dirty="0" smtClean="0">
                <a:latin typeface="Merriweather Sans Regular"/>
                <a:cs typeface="Merriweather Sans Regular"/>
              </a:rPr>
              <a:t>, </a:t>
            </a:r>
            <a:r>
              <a:rPr lang="en-US" sz="1600" dirty="0" err="1" smtClean="0">
                <a:latin typeface="Merriweather Sans Regular"/>
                <a:cs typeface="Merriweather Sans Regular"/>
              </a:rPr>
              <a:t>WordPress</a:t>
            </a:r>
            <a:endParaRPr lang="en-US" sz="1600" dirty="0" smtClean="0">
              <a:latin typeface="Merriweather Sans Regular"/>
              <a:cs typeface="Merriweather Sans Regular"/>
            </a:endParaRPr>
          </a:p>
          <a:p>
            <a:endParaRPr lang="en-US" sz="1600" dirty="0" smtClean="0">
              <a:latin typeface="Merriweather Sans Regular"/>
              <a:cs typeface="Merriweather Sans Regular"/>
            </a:endParaRPr>
          </a:p>
          <a:p>
            <a:r>
              <a:rPr lang="en-US" sz="1600" dirty="0" smtClean="0">
                <a:latin typeface="Merriweather Sans Regular"/>
                <a:cs typeface="Merriweather Sans Regular"/>
              </a:rPr>
              <a:t>Can be cloned; see </a:t>
            </a:r>
            <a:r>
              <a:rPr lang="en-US" sz="1600" dirty="0" smtClean="0">
                <a:latin typeface="Merriweather Sans Regular"/>
                <a:cs typeface="Merriweather Sans Regular"/>
                <a:hlinkClick r:id="rId4"/>
              </a:rPr>
              <a:t>offer here</a:t>
            </a:r>
            <a:r>
              <a:rPr lang="en-US" sz="1600" dirty="0" smtClean="0">
                <a:latin typeface="Merriweather Sans Regular"/>
                <a:cs typeface="Merriweather Sans Regular"/>
              </a:rPr>
              <a:t> and an </a:t>
            </a:r>
            <a:r>
              <a:rPr lang="en-US" sz="1600" dirty="0" smtClean="0">
                <a:latin typeface="Merriweather Sans Regular"/>
                <a:cs typeface="Merriweather Sans Regular"/>
                <a:hlinkClick r:id="rId5"/>
              </a:rPr>
              <a:t>empty(ish) site here</a:t>
            </a:r>
            <a:r>
              <a:rPr lang="en-US" sz="1600" dirty="0" smtClean="0">
                <a:latin typeface="Merriweather Sans Regular"/>
                <a:cs typeface="Merriweather Sans Regular"/>
              </a:rPr>
              <a:t>. I’ve had requests from physicists to create a physics source code library, and we are looking at other fields, including economics.</a:t>
            </a:r>
          </a:p>
          <a:p>
            <a:endParaRPr lang="en-US" sz="1600" dirty="0" smtClean="0">
              <a:latin typeface="Merriweather Sans Regular"/>
              <a:cs typeface="Merriweather Sans Regular"/>
            </a:endParaRPr>
          </a:p>
          <a:p>
            <a:r>
              <a:rPr lang="en-US" sz="1600" dirty="0" smtClean="0">
                <a:latin typeface="Merriweather Sans Regular"/>
                <a:cs typeface="Merriweather Sans Regular"/>
              </a:rPr>
              <a:t>I get to meet the </a:t>
            </a:r>
            <a:r>
              <a:rPr lang="en-US" sz="1600" i="1" dirty="0" smtClean="0">
                <a:latin typeface="Merriweather Sans Regular"/>
                <a:cs typeface="Merriweather Sans Regular"/>
              </a:rPr>
              <a:t>best</a:t>
            </a:r>
            <a:r>
              <a:rPr lang="en-US" sz="1600" dirty="0" smtClean="0">
                <a:latin typeface="Merriweather Sans Regular"/>
                <a:cs typeface="Merriweather Sans Regular"/>
              </a:rPr>
              <a:t> people by working on this project! Thank you for being among them!</a:t>
            </a:r>
            <a:endParaRPr lang="en-US" sz="1600" dirty="0">
              <a:latin typeface="Merriweather Sans Regular"/>
              <a:cs typeface="Merriweather Sans 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3200"/>
            <a:ext cx="6400800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ASCL</a:t>
            </a:r>
            <a:b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</a:br>
            <a:r>
              <a:rPr lang="en-US" sz="4400" dirty="0" smtClean="0">
                <a:solidFill>
                  <a:schemeClr val="tx2"/>
                </a:solidFill>
                <a:latin typeface="Merriweather Sans Regular"/>
                <a:ea typeface="+mj-ea"/>
                <a:cs typeface="Merriweather Sans Regular"/>
              </a:rPr>
              <a:t>A brief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0.1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4" y="1187734"/>
            <a:ext cx="8168077" cy="5365467"/>
          </a:xfrm>
          <a:prstGeom prst="rect">
            <a:avLst/>
          </a:prstGeom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4923" y="90771"/>
            <a:ext cx="8153400" cy="1143000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3600" dirty="0" smtClean="0">
                <a:latin typeface="Merriweather Sans Regular"/>
                <a:ea typeface="+mj-ea"/>
                <a:cs typeface="Merriweather Sans Regular"/>
              </a:rPr>
              <a:t>Code entry, 1999</a:t>
            </a:r>
            <a:endParaRPr lang="en-US" sz="3600" dirty="0">
              <a:latin typeface="Merriweather Sans Regular"/>
              <a:ea typeface="+mj-ea"/>
              <a:cs typeface="Merriweathe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923" y="90771"/>
            <a:ext cx="8153400" cy="1143000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3600" dirty="0" smtClean="0">
                <a:latin typeface="Merriweather Sans Regular"/>
                <a:ea typeface="+mj-ea"/>
                <a:cs typeface="Merriweather Sans Regular"/>
              </a:rPr>
              <a:t>Code entry, present</a:t>
            </a:r>
            <a:endParaRPr lang="en-US" sz="3600" dirty="0">
              <a:latin typeface="Merriweather Sans Regular"/>
              <a:ea typeface="+mj-ea"/>
              <a:cs typeface="Merriweather Sans Regular"/>
            </a:endParaRPr>
          </a:p>
        </p:txBody>
      </p:sp>
      <p:pic>
        <p:nvPicPr>
          <p:cNvPr id="8" name="Picture 7" descr="Screen Shot 2016-04-10 at 1.52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05" y="1187732"/>
            <a:ext cx="7827561" cy="5499364"/>
          </a:xfrm>
          <a:prstGeom prst="rect">
            <a:avLst/>
          </a:prstGeom>
          <a:ln>
            <a:solidFill>
              <a:srgbClr val="674A7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08 at 12.58.12 PM.png"/>
          <p:cNvPicPr>
            <a:picLocks noChangeAspect="1"/>
          </p:cNvPicPr>
          <p:nvPr/>
        </p:nvPicPr>
        <p:blipFill>
          <a:blip r:embed="rId3"/>
          <a:srcRect b="13403"/>
          <a:stretch>
            <a:fillRect/>
          </a:stretch>
        </p:blipFill>
        <p:spPr>
          <a:xfrm>
            <a:off x="594923" y="1187733"/>
            <a:ext cx="8268238" cy="5486400"/>
          </a:xfrm>
          <a:prstGeom prst="rect">
            <a:avLst/>
          </a:prstGeom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4923" y="90771"/>
            <a:ext cx="8153400" cy="1143000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defTabSz="914293">
              <a:spcBef>
                <a:spcPct val="0"/>
              </a:spcBef>
            </a:pPr>
            <a:r>
              <a:rPr lang="en-US" sz="3600" dirty="0">
                <a:latin typeface="Merriweather Sans Regular"/>
                <a:ea typeface="+mj-ea"/>
                <a:cs typeface="Merriweather Sans Regular"/>
              </a:rPr>
              <a:t>Home page,</a:t>
            </a:r>
            <a:r>
              <a:rPr lang="en-US" sz="3600" dirty="0" smtClean="0">
                <a:latin typeface="Merriweather Sans Regular"/>
                <a:ea typeface="+mj-ea"/>
                <a:cs typeface="Merriweather Sans Regular"/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923" y="90771"/>
            <a:ext cx="8153400" cy="1143000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3600" dirty="0" smtClean="0">
                <a:latin typeface="Merriweather Sans Regular"/>
                <a:ea typeface="+mj-ea"/>
                <a:cs typeface="Merriweather Sans Regular"/>
              </a:rPr>
              <a:t>Home page, present</a:t>
            </a:r>
            <a:endParaRPr lang="en-US" sz="3600" dirty="0">
              <a:latin typeface="Merriweather Sans Regular"/>
              <a:ea typeface="+mj-ea"/>
              <a:cs typeface="Merriweather Sans Regular"/>
            </a:endParaRPr>
          </a:p>
        </p:txBody>
      </p:sp>
      <p:pic>
        <p:nvPicPr>
          <p:cNvPr id="8" name="Picture 7" descr="Screen Shot 2016-04-10 at 1.52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05" y="1199775"/>
            <a:ext cx="7827561" cy="5475278"/>
          </a:xfrm>
          <a:prstGeom prst="rect">
            <a:avLst/>
          </a:prstGeom>
          <a:ln>
            <a:solidFill>
              <a:srgbClr val="674A7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923" y="90771"/>
            <a:ext cx="8153400" cy="1143000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defTabSz="914293">
              <a:spcBef>
                <a:spcPct val="0"/>
              </a:spcBef>
              <a:defRPr/>
            </a:pPr>
            <a:r>
              <a:rPr lang="en-US" sz="3600" dirty="0" smtClean="0">
                <a:latin typeface="Merriweather Sans Regular"/>
                <a:ea typeface="+mj-ea"/>
                <a:cs typeface="Merriweather Sans Regular"/>
              </a:rPr>
              <a:t>Browse, present</a:t>
            </a:r>
            <a:endParaRPr lang="en-US" sz="3600" dirty="0">
              <a:latin typeface="Merriweather Sans Regular"/>
              <a:ea typeface="+mj-ea"/>
              <a:cs typeface="Merriweather Sans Regular"/>
            </a:endParaRPr>
          </a:p>
        </p:txBody>
      </p:sp>
      <p:pic>
        <p:nvPicPr>
          <p:cNvPr id="8" name="Picture 7" descr="Screen Shot 2016-04-10 at 1.52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05" y="1194560"/>
            <a:ext cx="7827561" cy="5485708"/>
          </a:xfrm>
          <a:prstGeom prst="rect">
            <a:avLst/>
          </a:prstGeom>
          <a:ln>
            <a:solidFill>
              <a:srgbClr val="674A7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2"/>
                </a:solidFill>
              </a:rPr>
              <a:t>Looking around and back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828800"/>
            <a:ext cx="794385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Why didn’t this work initially?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Who else has tried this?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other similar efforts exist?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can I learn from them?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SCLtemplat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ASCLtemplate.potx</Template>
  <TotalTime>3953</TotalTime>
  <Words>2083</Words>
  <Application>Microsoft Macintosh PowerPoint</Application>
  <PresentationFormat>On-screen Show (4:3)</PresentationFormat>
  <Paragraphs>214</Paragraphs>
  <Slides>23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ASCLtemplate</vt:lpstr>
      <vt:lpstr>Restoring reproducibility: Making scientist software discoverable</vt:lpstr>
      <vt:lpstr>Research software</vt:lpstr>
      <vt:lpstr>Slide 3</vt:lpstr>
      <vt:lpstr>Slide 4</vt:lpstr>
      <vt:lpstr>Slide 5</vt:lpstr>
      <vt:lpstr>Slide 6</vt:lpstr>
      <vt:lpstr>Slide 7</vt:lpstr>
      <vt:lpstr>Slide 8</vt:lpstr>
      <vt:lpstr>Looking around and back</vt:lpstr>
      <vt:lpstr>Lessons learned</vt:lpstr>
      <vt:lpstr>To bring about change…</vt:lpstr>
      <vt:lpstr>Total code entries by quarter  July, 2010 - September, 2011</vt:lpstr>
      <vt:lpstr>Number of code entries at year end, 2010 - 2015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Citations to ASCL entries by year</vt:lpstr>
      <vt:lpstr>Slide 23</vt:lpstr>
    </vt:vector>
  </TitlesOfParts>
  <Manager/>
  <Company>Astrophysics Source Code Library</Company>
  <LinksUpToDate>false</LinksUpToDate>
  <SharedDoc>false</SharedDoc>
  <HyperlinkBase/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Dagstuhl 2016 presentation</dc:title>
  <dc:subject/>
  <dc:creator>Alice Allen</dc:creator>
  <cp:keywords/>
  <dc:description/>
  <cp:lastModifiedBy>Alice Allen</cp:lastModifiedBy>
  <cp:revision>98</cp:revision>
  <cp:lastPrinted>2016-04-22T03:01:25Z</cp:lastPrinted>
  <dcterms:created xsi:type="dcterms:W3CDTF">2016-06-26T15:52:27Z</dcterms:created>
  <dcterms:modified xsi:type="dcterms:W3CDTF">2016-06-26T15:55:09Z</dcterms:modified>
  <cp:category/>
</cp:coreProperties>
</file>