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7"/>
  </p:notesMasterIdLst>
  <p:sldIdLst>
    <p:sldId id="256" r:id="rId2"/>
    <p:sldId id="257" r:id="rId3"/>
    <p:sldId id="289" r:id="rId4"/>
    <p:sldId id="290" r:id="rId5"/>
    <p:sldId id="291" r:id="rId6"/>
    <p:sldId id="258" r:id="rId7"/>
    <p:sldId id="269" r:id="rId8"/>
    <p:sldId id="278" r:id="rId9"/>
    <p:sldId id="273" r:id="rId10"/>
    <p:sldId id="282" r:id="rId11"/>
    <p:sldId id="284" r:id="rId12"/>
    <p:sldId id="292" r:id="rId13"/>
    <p:sldId id="293" r:id="rId14"/>
    <p:sldId id="294" r:id="rId15"/>
    <p:sldId id="295" r:id="rId16"/>
  </p:sldIdLst>
  <p:sldSz cx="9144000" cy="6858000" type="screen4x3"/>
  <p:notesSz cx="6858000" cy="9144000"/>
  <p:defaultText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DD1111"/>
    <a:srgbClr val="5DA5DA"/>
    <a:srgbClr val="FAA43A"/>
    <a:srgbClr val="43AF0A"/>
    <a:srgbClr val="FA45AF"/>
    <a:srgbClr val="1229B9"/>
    <a:srgbClr val="1733D7"/>
    <a:srgbClr val="0000C6"/>
    <a:srgbClr val="2B14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082" autoAdjust="0"/>
    <p:restoredTop sz="73630" autoAdjust="0"/>
  </p:normalViewPr>
  <p:slideViewPr>
    <p:cSldViewPr snapToObjects="1">
      <p:cViewPr>
        <p:scale>
          <a:sx n="75" d="100"/>
          <a:sy n="75" d="100"/>
        </p:scale>
        <p:origin x="-1208"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lice:Documents:ASCL:Complete%20list%20of%20cod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Alice:Documents:ASCL:Complete%20list%20of%20code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barChart>
        <c:barDir val="col"/>
        <c:grouping val="clustered"/>
        <c:ser>
          <c:idx val="0"/>
          <c:order val="0"/>
          <c:spPr>
            <a:solidFill>
              <a:srgbClr val="1229B9"/>
            </a:solidFill>
            <a:ln>
              <a:solidFill>
                <a:schemeClr val="accent2">
                  <a:lumMod val="50000"/>
                </a:schemeClr>
              </a:solidFill>
            </a:ln>
          </c:spPr>
          <c:dLbls>
            <c:showVal val="1"/>
          </c:dLbls>
          <c:cat>
            <c:numRef>
              <c:f>Stats!$G$50:$G$56</c:f>
              <c:numCache>
                <c:formatCode>General</c:formatCode>
                <c:ptCount val="7"/>
                <c:pt idx="0">
                  <c:v>2010.0</c:v>
                </c:pt>
                <c:pt idx="1">
                  <c:v>2011.0</c:v>
                </c:pt>
                <c:pt idx="2">
                  <c:v>2012.0</c:v>
                </c:pt>
                <c:pt idx="3">
                  <c:v>2013.0</c:v>
                </c:pt>
                <c:pt idx="4">
                  <c:v>2014.0</c:v>
                </c:pt>
                <c:pt idx="5">
                  <c:v>2015.0</c:v>
                </c:pt>
                <c:pt idx="6">
                  <c:v>2016.0</c:v>
                </c:pt>
              </c:numCache>
            </c:numRef>
          </c:cat>
          <c:val>
            <c:numRef>
              <c:f>Stats!$H$50:$H$56</c:f>
              <c:numCache>
                <c:formatCode>General</c:formatCode>
                <c:ptCount val="7"/>
                <c:pt idx="0">
                  <c:v>124.0</c:v>
                </c:pt>
                <c:pt idx="1">
                  <c:v>374.0</c:v>
                </c:pt>
                <c:pt idx="2">
                  <c:v>567.0</c:v>
                </c:pt>
                <c:pt idx="3">
                  <c:v>747.0</c:v>
                </c:pt>
                <c:pt idx="4">
                  <c:v>974.0</c:v>
                </c:pt>
                <c:pt idx="5">
                  <c:v>1179.0</c:v>
                </c:pt>
                <c:pt idx="6">
                  <c:v>1407.0</c:v>
                </c:pt>
              </c:numCache>
            </c:numRef>
          </c:val>
        </c:ser>
        <c:dLbls>
          <c:showVal val="1"/>
        </c:dLbls>
        <c:gapWidth val="50"/>
        <c:axId val="545406312"/>
        <c:axId val="545423592"/>
      </c:barChart>
      <c:catAx>
        <c:axId val="545406312"/>
        <c:scaling>
          <c:orientation val="minMax"/>
        </c:scaling>
        <c:axPos val="b"/>
        <c:numFmt formatCode="General" sourceLinked="1"/>
        <c:tickLblPos val="nextTo"/>
        <c:txPr>
          <a:bodyPr/>
          <a:lstStyle/>
          <a:p>
            <a:pPr>
              <a:defRPr sz="2000" spc="-100"/>
            </a:pPr>
            <a:endParaRPr lang="en-US"/>
          </a:p>
        </c:txPr>
        <c:crossAx val="545423592"/>
        <c:crosses val="autoZero"/>
        <c:auto val="1"/>
        <c:lblAlgn val="ctr"/>
        <c:lblOffset val="40"/>
        <c:tickLblSkip val="1"/>
        <c:tickMarkSkip val="1"/>
      </c:catAx>
      <c:valAx>
        <c:axId val="545423592"/>
        <c:scaling>
          <c:orientation val="minMax"/>
          <c:max val="1500.0"/>
          <c:min val="0.0"/>
        </c:scaling>
        <c:axPos val="l"/>
        <c:majorGridlines>
          <c:spPr>
            <a:ln>
              <a:noFill/>
            </a:ln>
          </c:spPr>
        </c:majorGridlines>
        <c:numFmt formatCode="General" sourceLinked="1"/>
        <c:tickLblPos val="nextTo"/>
        <c:crossAx val="545406312"/>
        <c:crosses val="autoZero"/>
        <c:crossBetween val="between"/>
        <c:majorUnit val="300.0"/>
      </c:valAx>
    </c:plotArea>
    <c:plotVisOnly val="1"/>
  </c:chart>
  <c:txPr>
    <a:bodyPr/>
    <a:lstStyle/>
    <a:p>
      <a:pPr>
        <a:defRPr sz="2400" baseline="0">
          <a:latin typeface="Corbe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barChart>
        <c:barDir val="col"/>
        <c:grouping val="clustered"/>
        <c:ser>
          <c:idx val="0"/>
          <c:order val="0"/>
          <c:tx>
            <c:strRef>
              <c:f>'Figures and citation stats'!$AO$4</c:f>
              <c:strCache>
                <c:ptCount val="1"/>
                <c:pt idx="0">
                  <c:v>Cumulative number of citations</c:v>
                </c:pt>
              </c:strCache>
            </c:strRef>
          </c:tx>
          <c:spPr>
            <a:solidFill>
              <a:srgbClr val="1229B9"/>
            </a:solidFill>
          </c:spPr>
          <c:dLbls>
            <c:txPr>
              <a:bodyPr/>
              <a:lstStyle/>
              <a:p>
                <a:pPr>
                  <a:defRPr sz="2400" b="1">
                    <a:latin typeface="Corbel"/>
                    <a:cs typeface="Corbel"/>
                  </a:defRPr>
                </a:pPr>
                <a:endParaRPr lang="en-US"/>
              </a:p>
            </c:txPr>
            <c:showVal val="1"/>
          </c:dLbls>
          <c:cat>
            <c:strRef>
              <c:f>'Figures and citation stats'!$AM$5:$AM$10</c:f>
              <c:strCache>
                <c:ptCount val="6"/>
                <c:pt idx="0">
                  <c:v>2012</c:v>
                </c:pt>
                <c:pt idx="1">
                  <c:v>2013</c:v>
                </c:pt>
                <c:pt idx="2">
                  <c:v>2014</c:v>
                </c:pt>
                <c:pt idx="3">
                  <c:v>2015</c:v>
                </c:pt>
                <c:pt idx="4">
                  <c:v>2016</c:v>
                </c:pt>
                <c:pt idx="5">
                  <c:v>2017</c:v>
                </c:pt>
              </c:strCache>
            </c:strRef>
          </c:cat>
          <c:val>
            <c:numRef>
              <c:f>'Figures and citation stats'!$AO$5:$AO$10</c:f>
              <c:numCache>
                <c:formatCode>General</c:formatCode>
                <c:ptCount val="6"/>
                <c:pt idx="0">
                  <c:v>33.0</c:v>
                </c:pt>
                <c:pt idx="1">
                  <c:v>102.0</c:v>
                </c:pt>
                <c:pt idx="2">
                  <c:v>229.0</c:v>
                </c:pt>
                <c:pt idx="3">
                  <c:v>507.0</c:v>
                </c:pt>
                <c:pt idx="4">
                  <c:v>977.0</c:v>
                </c:pt>
                <c:pt idx="5">
                  <c:v>1375.0</c:v>
                </c:pt>
              </c:numCache>
            </c:numRef>
          </c:val>
        </c:ser>
        <c:dLbls>
          <c:showVal val="1"/>
        </c:dLbls>
        <c:gapWidth val="50"/>
        <c:axId val="526328040"/>
        <c:axId val="526331256"/>
      </c:barChart>
      <c:catAx>
        <c:axId val="526328040"/>
        <c:scaling>
          <c:orientation val="minMax"/>
        </c:scaling>
        <c:axPos val="b"/>
        <c:tickLblPos val="nextTo"/>
        <c:txPr>
          <a:bodyPr/>
          <a:lstStyle/>
          <a:p>
            <a:pPr>
              <a:defRPr sz="2400">
                <a:latin typeface="Corbel"/>
              </a:defRPr>
            </a:pPr>
            <a:endParaRPr lang="en-US"/>
          </a:p>
        </c:txPr>
        <c:crossAx val="526331256"/>
        <c:crosses val="autoZero"/>
        <c:auto val="1"/>
        <c:lblAlgn val="ctr"/>
        <c:lblOffset val="100"/>
      </c:catAx>
      <c:valAx>
        <c:axId val="526331256"/>
        <c:scaling>
          <c:orientation val="minMax"/>
        </c:scaling>
        <c:axPos val="l"/>
        <c:numFmt formatCode="General" sourceLinked="1"/>
        <c:tickLblPos val="nextTo"/>
        <c:txPr>
          <a:bodyPr/>
          <a:lstStyle/>
          <a:p>
            <a:pPr>
              <a:defRPr sz="2400">
                <a:latin typeface="Corbel"/>
              </a:defRPr>
            </a:pPr>
            <a:endParaRPr lang="en-US"/>
          </a:p>
        </c:txPr>
        <c:crossAx val="526328040"/>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0"/>
  <c:chart>
    <c:autoTitleDeleted val="1"/>
    <c:plotArea>
      <c:layout/>
      <c:pieChart>
        <c:varyColors val="1"/>
        <c:ser>
          <c:idx val="0"/>
          <c:order val="0"/>
          <c:tx>
            <c:strRef>
              <c:f>Sheet1!$B$1</c:f>
              <c:strCache>
                <c:ptCount val="1"/>
                <c:pt idx="0">
                  <c:v>Citations</c:v>
                </c:pt>
              </c:strCache>
            </c:strRef>
          </c:tx>
          <c:dPt>
            <c:idx val="0"/>
            <c:spPr>
              <a:solidFill>
                <a:srgbClr val="0000C6"/>
              </a:solidFill>
            </c:spPr>
          </c:dPt>
          <c:dPt>
            <c:idx val="1"/>
            <c:spPr>
              <a:solidFill>
                <a:srgbClr val="FA45AF"/>
              </a:solidFill>
            </c:spPr>
          </c:dPt>
          <c:dPt>
            <c:idx val="2"/>
            <c:spPr>
              <a:solidFill>
                <a:srgbClr val="43AF0A"/>
              </a:solidFill>
            </c:spPr>
          </c:dPt>
          <c:dPt>
            <c:idx val="3"/>
            <c:spPr>
              <a:solidFill>
                <a:srgbClr val="FAA43A"/>
              </a:solidFill>
            </c:spPr>
          </c:dPt>
          <c:dPt>
            <c:idx val="4"/>
            <c:spPr>
              <a:solidFill>
                <a:srgbClr val="5DA5DA"/>
              </a:solidFill>
            </c:spPr>
          </c:dPt>
          <c:dPt>
            <c:idx val="5"/>
            <c:spPr>
              <a:solidFill>
                <a:srgbClr val="DD1111"/>
              </a:solidFill>
            </c:spPr>
          </c:dPt>
          <c:dLbls>
            <c:dLbl>
              <c:idx val="0"/>
              <c:layout>
                <c:manualLayout>
                  <c:x val="-0.128979831468435"/>
                  <c:y val="0.0713851436378672"/>
                </c:manualLayout>
              </c:layout>
              <c:tx>
                <c:rich>
                  <a:bodyPr/>
                  <a:lstStyle/>
                  <a:p>
                    <a:r>
                      <a:rPr lang="en-US" smtClean="0"/>
                      <a:t>MNRAS
</a:t>
                    </a:r>
                    <a:r>
                      <a:rPr lang="en-US"/>
                      <a:t>32%</a:t>
                    </a:r>
                  </a:p>
                </c:rich>
              </c:tx>
              <c:showCatName val="1"/>
              <c:showPercent val="1"/>
            </c:dLbl>
            <c:dLbl>
              <c:idx val="1"/>
              <c:layout/>
              <c:tx>
                <c:rich>
                  <a:bodyPr/>
                  <a:lstStyle/>
                  <a:p>
                    <a:r>
                      <a:rPr lang="en-US" smtClean="0"/>
                      <a:t>ApJ
</a:t>
                    </a:r>
                    <a:r>
                      <a:rPr lang="en-US"/>
                      <a:t>23%</a:t>
                    </a:r>
                  </a:p>
                </c:rich>
              </c:tx>
              <c:showCatName val="1"/>
              <c:showPercent val="1"/>
            </c:dLbl>
            <c:dLbl>
              <c:idx val="2"/>
              <c:layout/>
              <c:tx>
                <c:rich>
                  <a:bodyPr/>
                  <a:lstStyle/>
                  <a:p>
                    <a:r>
                      <a:rPr lang="en-US"/>
                      <a:t>A&amp;</a:t>
                    </a:r>
                    <a:r>
                      <a:rPr lang="en-US" smtClean="0"/>
                      <a:t>A
</a:t>
                    </a:r>
                    <a:r>
                      <a:rPr lang="en-US"/>
                      <a:t>10%</a:t>
                    </a:r>
                  </a:p>
                </c:rich>
              </c:tx>
              <c:showCatName val="1"/>
              <c:showPercent val="1"/>
            </c:dLbl>
            <c:dLbl>
              <c:idx val="3"/>
              <c:layout/>
              <c:tx>
                <c:rich>
                  <a:bodyPr/>
                  <a:lstStyle/>
                  <a:p>
                    <a:r>
                      <a:rPr lang="en-US" smtClean="0"/>
                      <a:t>arXiv
</a:t>
                    </a:r>
                    <a:r>
                      <a:rPr lang="en-US"/>
                      <a:t>9%</a:t>
                    </a:r>
                  </a:p>
                </c:rich>
              </c:tx>
              <c:showCatName val="1"/>
              <c:showPercent val="1"/>
            </c:dLbl>
            <c:dLbl>
              <c:idx val="4"/>
              <c:layout/>
              <c:tx>
                <c:rich>
                  <a:bodyPr/>
                  <a:lstStyle/>
                  <a:p>
                    <a:r>
                      <a:rPr lang="en-US" smtClean="0"/>
                      <a:t>AJ
</a:t>
                    </a:r>
                    <a:r>
                      <a:rPr lang="en-US"/>
                      <a:t>7%</a:t>
                    </a:r>
                  </a:p>
                </c:rich>
              </c:tx>
              <c:showCatName val="1"/>
              <c:showPercent val="1"/>
            </c:dLbl>
            <c:dLbl>
              <c:idx val="5"/>
              <c:layout>
                <c:manualLayout>
                  <c:x val="0.0739889257263895"/>
                  <c:y val="0.154902923093517"/>
                </c:manualLayout>
              </c:layout>
              <c:tx>
                <c:rich>
                  <a:bodyPr/>
                  <a:lstStyle/>
                  <a:p>
                    <a:r>
                      <a:rPr lang="en-US" smtClean="0"/>
                      <a:t>Other
</a:t>
                    </a:r>
                    <a:r>
                      <a:rPr lang="en-US"/>
                      <a:t>19%</a:t>
                    </a:r>
                  </a:p>
                </c:rich>
              </c:tx>
              <c:showCatName val="1"/>
              <c:showPercent val="1"/>
            </c:dLbl>
            <c:spPr>
              <a:solidFill>
                <a:schemeClr val="bg1"/>
              </a:solidFill>
            </c:spPr>
            <c:showCatName val="1"/>
            <c:showPercent val="1"/>
            <c:showLeaderLines val="1"/>
          </c:dLbls>
          <c:cat>
            <c:strRef>
              <c:f>Sheet1!$A$2:$A$7</c:f>
              <c:strCache>
                <c:ptCount val="6"/>
                <c:pt idx="0">
                  <c:v>MNRAS:</c:v>
                </c:pt>
                <c:pt idx="1">
                  <c:v>ApJ:</c:v>
                </c:pt>
                <c:pt idx="2">
                  <c:v>A&amp;A:</c:v>
                </c:pt>
                <c:pt idx="3">
                  <c:v>arXiv:</c:v>
                </c:pt>
                <c:pt idx="4">
                  <c:v>AJ:</c:v>
                </c:pt>
                <c:pt idx="5">
                  <c:v>Other:</c:v>
                </c:pt>
              </c:strCache>
            </c:strRef>
          </c:cat>
          <c:val>
            <c:numRef>
              <c:f>Sheet1!$B$2:$B$7</c:f>
              <c:numCache>
                <c:formatCode>General</c:formatCode>
                <c:ptCount val="6"/>
                <c:pt idx="0">
                  <c:v>451.0</c:v>
                </c:pt>
                <c:pt idx="1">
                  <c:v>322.0</c:v>
                </c:pt>
                <c:pt idx="2">
                  <c:v>145.0</c:v>
                </c:pt>
                <c:pt idx="3">
                  <c:v>134.0</c:v>
                </c:pt>
                <c:pt idx="4">
                  <c:v>96.0</c:v>
                </c:pt>
                <c:pt idx="5">
                  <c:v>277.0</c:v>
                </c:pt>
              </c:numCache>
            </c:numRef>
          </c:val>
        </c:ser>
        <c:dLbls>
          <c:showCatName val="1"/>
          <c:showPercent val="1"/>
        </c:dLbls>
        <c:firstSliceAng val="0"/>
      </c:pieChart>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F6A17F-0958-D246-BA31-06FDA4BB0D8E}" type="datetimeFigureOut">
              <a:rPr lang="en-US" smtClean="0"/>
              <a:pPr/>
              <a:t>7/15/17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243CB-DBD2-3641-A759-F4E571F2BC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146" rtl="0" eaLnBrk="1" latinLnBrk="0" hangingPunct="1">
      <a:defRPr sz="1200" kern="1200">
        <a:solidFill>
          <a:schemeClr val="tx1"/>
        </a:solidFill>
        <a:latin typeface="+mn-lt"/>
        <a:ea typeface="+mn-ea"/>
        <a:cs typeface="+mn-cs"/>
      </a:defRPr>
    </a:lvl1pPr>
    <a:lvl2pPr marL="457146" algn="l" defTabSz="457146" rtl="0" eaLnBrk="1" latinLnBrk="0" hangingPunct="1">
      <a:defRPr sz="1200" kern="1200">
        <a:solidFill>
          <a:schemeClr val="tx1"/>
        </a:solidFill>
        <a:latin typeface="+mn-lt"/>
        <a:ea typeface="+mn-ea"/>
        <a:cs typeface="+mn-cs"/>
      </a:defRPr>
    </a:lvl2pPr>
    <a:lvl3pPr marL="914293" algn="l" defTabSz="457146" rtl="0" eaLnBrk="1" latinLnBrk="0" hangingPunct="1">
      <a:defRPr sz="1200" kern="1200">
        <a:solidFill>
          <a:schemeClr val="tx1"/>
        </a:solidFill>
        <a:latin typeface="+mn-lt"/>
        <a:ea typeface="+mn-ea"/>
        <a:cs typeface="+mn-cs"/>
      </a:defRPr>
    </a:lvl3pPr>
    <a:lvl4pPr marL="1371440" algn="l" defTabSz="457146" rtl="0" eaLnBrk="1" latinLnBrk="0" hangingPunct="1">
      <a:defRPr sz="1200" kern="1200">
        <a:solidFill>
          <a:schemeClr val="tx1"/>
        </a:solidFill>
        <a:latin typeface="+mn-lt"/>
        <a:ea typeface="+mn-ea"/>
        <a:cs typeface="+mn-cs"/>
      </a:defRPr>
    </a:lvl4pPr>
    <a:lvl5pPr marL="1828586" algn="l" defTabSz="457146" rtl="0" eaLnBrk="1" latinLnBrk="0" hangingPunct="1">
      <a:defRPr sz="1200" kern="1200">
        <a:solidFill>
          <a:schemeClr val="tx1"/>
        </a:solidFill>
        <a:latin typeface="+mn-lt"/>
        <a:ea typeface="+mn-ea"/>
        <a:cs typeface="+mn-cs"/>
      </a:defRPr>
    </a:lvl5pPr>
    <a:lvl6pPr marL="2285733" algn="l" defTabSz="457146" rtl="0" eaLnBrk="1" latinLnBrk="0" hangingPunct="1">
      <a:defRPr sz="1200" kern="1200">
        <a:solidFill>
          <a:schemeClr val="tx1"/>
        </a:solidFill>
        <a:latin typeface="+mn-lt"/>
        <a:ea typeface="+mn-ea"/>
        <a:cs typeface="+mn-cs"/>
      </a:defRPr>
    </a:lvl6pPr>
    <a:lvl7pPr marL="2742879" algn="l" defTabSz="457146" rtl="0" eaLnBrk="1" latinLnBrk="0" hangingPunct="1">
      <a:defRPr sz="1200" kern="1200">
        <a:solidFill>
          <a:schemeClr val="tx1"/>
        </a:solidFill>
        <a:latin typeface="+mn-lt"/>
        <a:ea typeface="+mn-ea"/>
        <a:cs typeface="+mn-cs"/>
      </a:defRPr>
    </a:lvl7pPr>
    <a:lvl8pPr marL="3200026" algn="l" defTabSz="457146" rtl="0" eaLnBrk="1" latinLnBrk="0" hangingPunct="1">
      <a:defRPr sz="1200" kern="1200">
        <a:solidFill>
          <a:schemeClr val="tx1"/>
        </a:solidFill>
        <a:latin typeface="+mn-lt"/>
        <a:ea typeface="+mn-ea"/>
        <a:cs typeface="+mn-cs"/>
      </a:defRPr>
    </a:lvl8pPr>
    <a:lvl9pPr marL="3657172"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We’d heard</a:t>
            </a:r>
            <a:r>
              <a:rPr lang="en-US" sz="1200" kern="1200" baseline="0" dirty="0" smtClean="0">
                <a:solidFill>
                  <a:schemeClr val="tx1"/>
                </a:solidFill>
                <a:latin typeface="+mn-lt"/>
                <a:ea typeface="+mn-ea"/>
                <a:cs typeface="+mn-cs"/>
              </a:rPr>
              <a:t> about practices that can help in the software development life cycle. I will </a:t>
            </a:r>
            <a:r>
              <a:rPr lang="en-US" sz="1200" kern="1200" dirty="0" smtClean="0">
                <a:solidFill>
                  <a:schemeClr val="tx1"/>
                </a:solidFill>
                <a:latin typeface="+mn-lt"/>
                <a:ea typeface="+mn-ea"/>
                <a:cs typeface="+mn-cs"/>
              </a:rPr>
              <a:t>cover</a:t>
            </a:r>
            <a:r>
              <a:rPr lang="en-US" sz="1200" kern="1200" baseline="0" dirty="0" smtClean="0">
                <a:solidFill>
                  <a:schemeClr val="tx1"/>
                </a:solidFill>
                <a:latin typeface="+mn-lt"/>
                <a:ea typeface="+mn-ea"/>
                <a:cs typeface="+mn-cs"/>
              </a:rPr>
              <a:t> a few steps that you can take to strengthen research and recognize the contribution of software to the community, and tell you a bit about the Astrophysics Source Code Library and how it can help. </a:t>
            </a:r>
            <a:endParaRPr lang="en-US" sz="1800" baseline="0" dirty="0" smtClean="0">
              <a:solidFill>
                <a:srgbClr val="2B142D"/>
              </a:solidFill>
              <a:latin typeface="Avenir Medium"/>
              <a:cs typeface="Avenir Medium"/>
            </a:endParaRPr>
          </a:p>
        </p:txBody>
      </p:sp>
      <p:sp>
        <p:nvSpPr>
          <p:cNvPr id="4" name="Slide Number Placeholder 3"/>
          <p:cNvSpPr>
            <a:spLocks noGrp="1"/>
          </p:cNvSpPr>
          <p:nvPr>
            <p:ph type="sldNum" sz="quarter" idx="10"/>
          </p:nvPr>
        </p:nvSpPr>
        <p:spPr/>
        <p:txBody>
          <a:bodyPr/>
          <a:lstStyle/>
          <a:p>
            <a:fld id="{82A243CB-DBD2-3641-A759-F4E571F2BCD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lvl="0"/>
            <a:r>
              <a:rPr lang="en-US" sz="1600" dirty="0" smtClean="0">
                <a:solidFill>
                  <a:schemeClr val="tx2"/>
                </a:solidFill>
                <a:latin typeface="Avenir Medium"/>
                <a:cs typeface="Avenir Medium"/>
              </a:rPr>
              <a:t>Incentives:</a:t>
            </a:r>
          </a:p>
          <a:p>
            <a:pPr lvl="0"/>
            <a:endParaRPr lang="en-US" sz="1600" dirty="0" smtClean="0">
              <a:solidFill>
                <a:schemeClr val="tx2"/>
              </a:solidFill>
              <a:latin typeface="Avenir Medium"/>
              <a:cs typeface="Avenir Medium"/>
            </a:endParaRPr>
          </a:p>
          <a:p>
            <a:pPr lvl="0"/>
            <a:r>
              <a:rPr lang="en-US" sz="1600" dirty="0" smtClean="0">
                <a:solidFill>
                  <a:schemeClr val="tx2"/>
                </a:solidFill>
                <a:latin typeface="Avenir Medium"/>
                <a:cs typeface="Avenir Medium"/>
              </a:rPr>
              <a:t>Citations for software/tracking citations</a:t>
            </a:r>
            <a:endParaRPr lang="en-US" sz="1600" baseline="0" dirty="0" smtClean="0">
              <a:solidFill>
                <a:schemeClr val="tx2"/>
              </a:solidFill>
              <a:latin typeface="Avenir Medium"/>
              <a:cs typeface="Avenir Medium"/>
            </a:endParaRPr>
          </a:p>
          <a:p>
            <a:pPr marR="0" lvl="0" rtl="0"/>
            <a:r>
              <a:rPr lang="en-US" sz="1600" dirty="0" smtClean="0">
                <a:solidFill>
                  <a:schemeClr val="tx2"/>
                </a:solidFill>
                <a:latin typeface="Avenir Medium"/>
                <a:cs typeface="Avenir Medium"/>
              </a:rPr>
              <a:t>Greater recognition for code contribution</a:t>
            </a:r>
          </a:p>
          <a:p>
            <a:pPr marR="0" lvl="0" rtl="0"/>
            <a:r>
              <a:rPr lang="en-US" sz="1600" baseline="0" dirty="0" smtClean="0">
                <a:solidFill>
                  <a:schemeClr val="tx2"/>
                </a:solidFill>
                <a:latin typeface="Avenir Medium"/>
                <a:cs typeface="Avenir Medium"/>
              </a:rPr>
              <a:t>Complying</a:t>
            </a:r>
            <a:r>
              <a:rPr lang="en-US" sz="1600" dirty="0" smtClean="0">
                <a:solidFill>
                  <a:schemeClr val="tx2"/>
                </a:solidFill>
                <a:latin typeface="Avenir Medium"/>
                <a:cs typeface="Avenir Medium"/>
              </a:rPr>
              <a:t> with funding requirements</a:t>
            </a:r>
          </a:p>
          <a:p>
            <a:pPr marR="0" lvl="0" rtl="0"/>
            <a:r>
              <a:rPr lang="en-US" sz="1600" dirty="0" smtClean="0">
                <a:solidFill>
                  <a:schemeClr val="tx2"/>
                </a:solidFill>
                <a:latin typeface="Avenir Medium"/>
                <a:cs typeface="Avenir Medium"/>
              </a:rPr>
              <a:t>Future funding/peer review</a:t>
            </a:r>
          </a:p>
          <a:p>
            <a:pPr marR="0" lvl="0" rtl="0"/>
            <a:r>
              <a:rPr lang="en-US" sz="1600" dirty="0" smtClean="0">
                <a:solidFill>
                  <a:schemeClr val="tx2"/>
                </a:solidFill>
                <a:latin typeface="Avenir Medium"/>
                <a:cs typeface="Avenir Medium"/>
              </a:rPr>
              <a:t>Meet changing/new expectations</a:t>
            </a:r>
          </a:p>
          <a:p>
            <a:pPr marR="0" lvl="0" rtl="0">
              <a:buNone/>
            </a:pPr>
            <a:endParaRPr lang="en-US" sz="1600" baseline="0" dirty="0" smtClean="0">
              <a:solidFill>
                <a:schemeClr val="tx2"/>
              </a:solidFill>
              <a:latin typeface="Avenir Medium"/>
              <a:cs typeface="Avenir Medium"/>
            </a:endParaRPr>
          </a:p>
        </p:txBody>
      </p:sp>
      <p:sp>
        <p:nvSpPr>
          <p:cNvPr id="4" name="Slide Number Placeholder 3"/>
          <p:cNvSpPr>
            <a:spLocks noGrp="1"/>
          </p:cNvSpPr>
          <p:nvPr>
            <p:ph type="sldNum" sz="quarter" idx="10"/>
          </p:nvPr>
        </p:nvSpPr>
        <p:spPr/>
        <p:txBody>
          <a:bodyPr/>
          <a:lstStyle/>
          <a:p>
            <a:fld id="{82A243CB-DBD2-3641-A759-F4E571F2BCD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Avenir Medium"/>
                <a:cs typeface="Avenir Medium"/>
              </a:rPr>
              <a:t>Citations to ASCL entries are generally more than doubling every year, as you can see from this chart.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latin typeface="Avenir Medium"/>
              <a:cs typeface="Avenir Medium"/>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Avenir Medium"/>
                <a:cs typeface="Avenir Medium"/>
              </a:rPr>
              <a:t>The ASCL has made it possible to cite software that does not have a descriptive paper in the literature to use for citation.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baseline="0" dirty="0" smtClean="0">
              <a:latin typeface="Avenir Medium"/>
              <a:cs typeface="Avenir Medium"/>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Avenir Medium"/>
                <a:cs typeface="Avenir Medium"/>
              </a:rPr>
              <a:t>The second largest source of referral traffic to the ASCL comes from ADS, which means people are finding links to code entries there and following them to the ASCL – codes are more easily discoverable.</a:t>
            </a:r>
            <a:endParaRPr lang="en-US" sz="1800" dirty="0" smtClean="0">
              <a:latin typeface="Avenir Medium"/>
              <a:cs typeface="Avenir Medium"/>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a:latin typeface="Avenir Medium"/>
              <a:cs typeface="Avenir Medium"/>
            </a:endParaRPr>
          </a:p>
        </p:txBody>
      </p:sp>
      <p:sp>
        <p:nvSpPr>
          <p:cNvPr id="4" name="Slide Number Placeholder 3"/>
          <p:cNvSpPr>
            <a:spLocks noGrp="1"/>
          </p:cNvSpPr>
          <p:nvPr>
            <p:ph type="sldNum" sz="quarter" idx="10"/>
          </p:nvPr>
        </p:nvSpPr>
        <p:spPr/>
        <p:txBody>
          <a:bodyPr/>
          <a:lstStyle/>
          <a:p>
            <a:fld id="{82A243CB-DBD2-3641-A759-F4E571F2BCD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ADS</a:t>
            </a:r>
            <a:r>
              <a:rPr lang="en-US" baseline="0" dirty="0" smtClean="0"/>
              <a:t> shows that 58 journals it indexes have citations to ASCL entries. In addition to being indexed by ADS, Web of Science also indexes the resource.</a:t>
            </a:r>
            <a:endParaRPr lang="en-US" dirty="0"/>
          </a:p>
        </p:txBody>
      </p:sp>
      <p:sp>
        <p:nvSpPr>
          <p:cNvPr id="4" name="Slide Number Placeholder 3"/>
          <p:cNvSpPr>
            <a:spLocks noGrp="1"/>
          </p:cNvSpPr>
          <p:nvPr>
            <p:ph type="sldNum" sz="quarter" idx="10"/>
          </p:nvPr>
        </p:nvSpPr>
        <p:spPr/>
        <p:txBody>
          <a:bodyPr/>
          <a:lstStyle/>
          <a:p>
            <a:fld id="{82A243CB-DBD2-3641-A759-F4E571F2BCD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ADS</a:t>
            </a:r>
            <a:r>
              <a:rPr lang="en-US" baseline="0" dirty="0" smtClean="0"/>
              <a:t> shows that 58 journals it indexes have citations to ASCL entries. In addition to being indexed by ADS, Web of Science also indexes the resource.</a:t>
            </a:r>
          </a:p>
          <a:p>
            <a:endParaRPr lang="en-US" baseline="0" dirty="0" smtClean="0"/>
          </a:p>
          <a:p>
            <a:r>
              <a:rPr lang="en-US" b="1" baseline="0" dirty="0" smtClean="0"/>
              <a:t>Transparency</a:t>
            </a:r>
            <a:r>
              <a:rPr lang="en-US" baseline="0" dirty="0" smtClean="0"/>
              <a:t>: links software with research that uses the software</a:t>
            </a:r>
          </a:p>
          <a:p>
            <a:r>
              <a:rPr lang="en-US" sz="1200" b="1" dirty="0" smtClean="0">
                <a:latin typeface="Merriweather Sans Regular"/>
                <a:cs typeface="Merriweather Sans Regular"/>
              </a:rPr>
              <a:t>Discovery</a:t>
            </a:r>
            <a:r>
              <a:rPr lang="en-US" sz="1200" dirty="0" smtClean="0">
                <a:latin typeface="Merriweather Sans Regular"/>
                <a:cs typeface="Merriweather Sans Regular"/>
              </a:rPr>
              <a:t>: Google/Google Scholar, ADS, </a:t>
            </a:r>
            <a:r>
              <a:rPr lang="en-US" sz="1200" dirty="0" err="1" smtClean="0">
                <a:latin typeface="Merriweather Sans Regular"/>
                <a:cs typeface="Merriweather Sans Regular"/>
              </a:rPr>
              <a:t>WoS</a:t>
            </a:r>
            <a:endParaRPr lang="en-US" baseline="0" dirty="0" smtClean="0"/>
          </a:p>
          <a:p>
            <a:r>
              <a:rPr lang="en-US" sz="1200" b="1" dirty="0" smtClean="0">
                <a:latin typeface="Merriweather Sans Regular"/>
                <a:cs typeface="Merriweather Sans Regular"/>
              </a:rPr>
              <a:t>Citation</a:t>
            </a:r>
            <a:r>
              <a:rPr lang="en-US" sz="1200" dirty="0" smtClean="0">
                <a:latin typeface="Merriweather Sans Regular"/>
                <a:cs typeface="Merriweather Sans Regular"/>
              </a:rPr>
              <a:t>: Journals don’t want to link to your website! 	Citations tracked by ADS and </a:t>
            </a:r>
            <a:r>
              <a:rPr lang="en-US" sz="1200" dirty="0" err="1" smtClean="0">
                <a:latin typeface="Merriweather Sans Regular"/>
                <a:cs typeface="Merriweather Sans Regular"/>
              </a:rPr>
              <a:t>WoS</a:t>
            </a:r>
            <a:r>
              <a:rPr lang="en-US" sz="1200" dirty="0" smtClean="0">
                <a:latin typeface="Merriweather Sans Regular"/>
                <a:cs typeface="Merriweather Sans Regular"/>
              </a:rPr>
              <a:t>	Authors accrue</a:t>
            </a:r>
            <a:r>
              <a:rPr lang="en-US" sz="1200" baseline="0" dirty="0" smtClean="0">
                <a:latin typeface="Merriweather Sans Regular"/>
                <a:cs typeface="Merriweather Sans Regular"/>
              </a:rPr>
              <a:t> credit for valuable contributions to science</a:t>
            </a:r>
            <a:endParaRPr lang="en-US" sz="1200" dirty="0" smtClean="0">
              <a:latin typeface="Merriweather Sans Regular"/>
              <a:cs typeface="Merriweather Sans Regular"/>
            </a:endParaRPr>
          </a:p>
          <a:p>
            <a:pPr marL="0" marR="0" indent="0" algn="l" defTabSz="457146" rtl="0" eaLnBrk="1" fontAlgn="auto" latinLnBrk="0" hangingPunct="1">
              <a:lnSpc>
                <a:spcPct val="100000"/>
              </a:lnSpc>
              <a:spcBef>
                <a:spcPts val="0"/>
              </a:spcBef>
              <a:spcAft>
                <a:spcPts val="0"/>
              </a:spcAft>
              <a:buClrTx/>
              <a:buSzTx/>
              <a:buFontTx/>
              <a:buNone/>
              <a:tabLst/>
              <a:defRPr/>
            </a:pPr>
            <a:r>
              <a:rPr lang="en-US" sz="1400" b="1" dirty="0" err="1" smtClean="0">
                <a:latin typeface="Merriweather Sans Regular"/>
                <a:cs typeface="Merriweather Sans Regular"/>
              </a:rPr>
              <a:t>DOIs</a:t>
            </a:r>
            <a:r>
              <a:rPr lang="en-US" sz="1400" dirty="0" smtClean="0">
                <a:latin typeface="Merriweather Sans Regular"/>
                <a:cs typeface="Merriweather Sans Regular"/>
              </a:rPr>
              <a:t>:</a:t>
            </a:r>
            <a:r>
              <a:rPr lang="en-US" sz="1400" baseline="0" dirty="0" smtClean="0">
                <a:latin typeface="Merriweather Sans Regular"/>
                <a:cs typeface="Merriweather Sans Regular"/>
              </a:rPr>
              <a:t> for those who want them</a:t>
            </a:r>
          </a:p>
          <a:p>
            <a:pPr marL="0" marR="0" indent="0" algn="l" defTabSz="457146" rtl="0" eaLnBrk="1" fontAlgn="auto" latinLnBrk="0" hangingPunct="1">
              <a:lnSpc>
                <a:spcPct val="100000"/>
              </a:lnSpc>
              <a:spcBef>
                <a:spcPts val="0"/>
              </a:spcBef>
              <a:spcAft>
                <a:spcPts val="0"/>
              </a:spcAft>
              <a:buClrTx/>
              <a:buSzTx/>
              <a:buFontTx/>
              <a:buNone/>
              <a:tabLst/>
              <a:defRPr/>
            </a:pPr>
            <a:r>
              <a:rPr lang="en-US" sz="1400" b="1" baseline="0" dirty="0" smtClean="0">
                <a:latin typeface="Merriweather Sans Regular"/>
                <a:cs typeface="Merriweather Sans Regular"/>
              </a:rPr>
              <a:t>Reliability: </a:t>
            </a:r>
            <a:r>
              <a:rPr lang="en-US" sz="1200" dirty="0" smtClean="0">
                <a:latin typeface="Merriweather Sans Regular"/>
                <a:cs typeface="Merriweather Sans Regular"/>
              </a:rPr>
              <a:t>Actively </a:t>
            </a:r>
            <a:r>
              <a:rPr lang="en-US" sz="1200" dirty="0" err="1" smtClean="0">
                <a:latin typeface="Merriweather Sans Regular"/>
                <a:cs typeface="Merriweather Sans Regular"/>
              </a:rPr>
              <a:t>curated</a:t>
            </a:r>
            <a:endParaRPr lang="en-US" sz="1200" dirty="0" smtClean="0">
              <a:latin typeface="Merriweather Sans Regular"/>
              <a:cs typeface="Merriweather Sans Regular"/>
            </a:endParaRPr>
          </a:p>
          <a:p>
            <a:endParaRPr lang="en-US" dirty="0"/>
          </a:p>
        </p:txBody>
      </p:sp>
      <p:sp>
        <p:nvSpPr>
          <p:cNvPr id="4" name="Slide Number Placeholder 3"/>
          <p:cNvSpPr>
            <a:spLocks noGrp="1"/>
          </p:cNvSpPr>
          <p:nvPr>
            <p:ph type="sldNum" sz="quarter" idx="10"/>
          </p:nvPr>
        </p:nvSpPr>
        <p:spPr/>
        <p:txBody>
          <a:bodyPr/>
          <a:lstStyle/>
          <a:p>
            <a:fld id="{82A243CB-DBD2-3641-A759-F4E571F2BCD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Release your code </a:t>
            </a:r>
            <a:r>
              <a:rPr lang="en-US" baseline="0" dirty="0" smtClean="0"/>
              <a:t>so others can at least read through it</a:t>
            </a:r>
          </a:p>
          <a:p>
            <a:endParaRPr lang="en-US" baseline="0" dirty="0" smtClean="0"/>
          </a:p>
          <a:p>
            <a:r>
              <a:rPr lang="en-US" dirty="0" smtClean="0"/>
              <a:t>Specify citation</a:t>
            </a:r>
            <a:r>
              <a:rPr lang="en-US" baseline="0" dirty="0" smtClean="0"/>
              <a:t> method</a:t>
            </a:r>
            <a:r>
              <a:rPr lang="en-US" dirty="0" smtClean="0"/>
              <a:t>:</a:t>
            </a:r>
            <a:r>
              <a:rPr lang="en-US" baseline="0" dirty="0" smtClean="0"/>
              <a:t> </a:t>
            </a:r>
            <a:r>
              <a:rPr lang="en-US" sz="1200" dirty="0" smtClean="0">
                <a:latin typeface="Merriweather Sans Regular"/>
                <a:cs typeface="Merriweather Sans Regular"/>
              </a:rPr>
              <a:t>Choose a </a:t>
            </a:r>
            <a:r>
              <a:rPr lang="en-US" sz="1200" dirty="0" err="1" smtClean="0">
                <a:latin typeface="Merriweather Sans Regular"/>
                <a:cs typeface="Merriweather Sans Regular"/>
              </a:rPr>
              <a:t>trackable</a:t>
            </a:r>
            <a:r>
              <a:rPr lang="en-US" sz="1200" dirty="0" smtClean="0">
                <a:latin typeface="Merriweather Sans Regular"/>
                <a:cs typeface="Merriweather Sans Regular"/>
              </a:rPr>
              <a:t> way/Put this information where easily seen</a:t>
            </a:r>
          </a:p>
          <a:p>
            <a:endParaRPr lang="en-US" sz="1200" dirty="0" smtClean="0">
              <a:latin typeface="Merriweather Sans Regular"/>
              <a:cs typeface="Merriweather Sans Regular"/>
            </a:endParaRPr>
          </a:p>
          <a:p>
            <a:r>
              <a:rPr lang="en-US" sz="1200" dirty="0" smtClean="0">
                <a:latin typeface="Merriweather Sans Regular"/>
                <a:cs typeface="Merriweather Sans Regular"/>
              </a:rPr>
              <a:t>License your</a:t>
            </a:r>
            <a:r>
              <a:rPr lang="en-US" sz="1200" baseline="0" dirty="0" smtClean="0">
                <a:latin typeface="Merriweather Sans Regular"/>
                <a:cs typeface="Merriweather Sans Regular"/>
              </a:rPr>
              <a:t> code so others know how to use it</a:t>
            </a:r>
          </a:p>
          <a:p>
            <a:endParaRPr lang="en-US" sz="1200" baseline="0" dirty="0" smtClean="0">
              <a:latin typeface="Merriweather Sans Regular"/>
              <a:cs typeface="Merriweather Sans Regular"/>
            </a:endParaRPr>
          </a:p>
          <a:p>
            <a:r>
              <a:rPr lang="en-US" sz="1200" baseline="0" dirty="0" smtClean="0">
                <a:latin typeface="Merriweather Sans Regular"/>
                <a:cs typeface="Merriweather Sans Regular"/>
              </a:rPr>
              <a:t>Register your code in the ASCL</a:t>
            </a:r>
          </a:p>
          <a:p>
            <a:endParaRPr lang="en-US" sz="1200" baseline="0" dirty="0" smtClean="0">
              <a:latin typeface="Merriweather Sans Regular"/>
              <a:cs typeface="Merriweather Sans Regular"/>
            </a:endParaRPr>
          </a:p>
          <a:p>
            <a:r>
              <a:rPr lang="en-US" sz="1200" baseline="0" dirty="0" smtClean="0">
                <a:latin typeface="Merriweather Sans Regular"/>
                <a:cs typeface="Merriweather Sans Regular"/>
              </a:rPr>
              <a:t>Archive your code somewhere so it’s not lost to science/remains to complete the research record</a:t>
            </a:r>
            <a:endParaRPr lang="en-US" sz="1200" dirty="0" smtClean="0">
              <a:latin typeface="Merriweather Sans Regular"/>
              <a:cs typeface="Merriweather Sans Regular"/>
            </a:endParaRPr>
          </a:p>
          <a:p>
            <a:endParaRPr lang="en-US" dirty="0"/>
          </a:p>
        </p:txBody>
      </p:sp>
      <p:sp>
        <p:nvSpPr>
          <p:cNvPr id="4" name="Slide Number Placeholder 3"/>
          <p:cNvSpPr>
            <a:spLocks noGrp="1"/>
          </p:cNvSpPr>
          <p:nvPr>
            <p:ph type="sldNum" sz="quarter" idx="10"/>
          </p:nvPr>
        </p:nvSpPr>
        <p:spPr/>
        <p:txBody>
          <a:bodyPr/>
          <a:lstStyle/>
          <a:p>
            <a:fld id="{82A243CB-DBD2-3641-A759-F4E571F2BCD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4E71063-5629-2940-A486-9FF84835555A}"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latin typeface="Avenir Medium"/>
                <a:cs typeface="Avenir Medium"/>
              </a:rPr>
              <a:t>Most astronomers depend on software do to their research – it is a method a</a:t>
            </a:r>
            <a:r>
              <a:rPr lang="en-US" sz="1800" dirty="0" smtClean="0">
                <a:latin typeface="Avenir Medium"/>
                <a:cs typeface="Avenir Medium"/>
              </a:rPr>
              <a:t>nd that method</a:t>
            </a:r>
            <a:r>
              <a:rPr lang="en-US" sz="1800" baseline="0" dirty="0" smtClean="0">
                <a:latin typeface="Avenir Medium"/>
                <a:cs typeface="Avenir Medium"/>
              </a:rPr>
              <a:t> should be available so that others can examine it. </a:t>
            </a:r>
            <a:endParaRPr lang="en-US" sz="1800" dirty="0" smtClean="0">
              <a:latin typeface="Avenir Medium"/>
              <a:cs typeface="Avenir Medium"/>
            </a:endParaRPr>
          </a:p>
          <a:p>
            <a:endParaRPr lang="en-US" sz="1800" dirty="0" smtClean="0">
              <a:latin typeface="Avenir Medium"/>
              <a:cs typeface="Avenir Medium"/>
            </a:endParaRPr>
          </a:p>
          <a:p>
            <a:r>
              <a:rPr lang="en-US" sz="1800" dirty="0" smtClean="0">
                <a:latin typeface="Avenir Medium"/>
                <a:cs typeface="Avenir Medium"/>
              </a:rPr>
              <a:t>Or to</a:t>
            </a:r>
            <a:r>
              <a:rPr lang="en-US" sz="1800" baseline="0" dirty="0" smtClean="0">
                <a:latin typeface="Avenir Medium"/>
                <a:cs typeface="Avenir Medium"/>
              </a:rPr>
              <a:t> paraphrase</a:t>
            </a:r>
            <a:r>
              <a:rPr lang="en-US" sz="1800" dirty="0" smtClean="0">
                <a:latin typeface="Avenir Medium"/>
                <a:cs typeface="Avenir Medium"/>
              </a:rPr>
              <a:t> a bit in </a:t>
            </a:r>
            <a:r>
              <a:rPr lang="en-US" sz="1800" baseline="0" dirty="0" smtClean="0">
                <a:latin typeface="Avenir Medium"/>
                <a:cs typeface="Avenir Medium"/>
              </a:rPr>
              <a:t>Nature in 2012: not making the software available is indefensible </a:t>
            </a:r>
          </a:p>
          <a:p>
            <a:endParaRPr lang="en-US" sz="1800" baseline="0" dirty="0" smtClean="0">
              <a:latin typeface="Avenir Medium"/>
              <a:cs typeface="Avenir Medium"/>
            </a:endParaRPr>
          </a:p>
        </p:txBody>
      </p:sp>
      <p:sp>
        <p:nvSpPr>
          <p:cNvPr id="4" name="Slide Number Placeholder 3"/>
          <p:cNvSpPr>
            <a:spLocks noGrp="1"/>
          </p:cNvSpPr>
          <p:nvPr>
            <p:ph type="sldNum" sz="quarter" idx="10"/>
          </p:nvPr>
        </p:nvSpPr>
        <p:spPr/>
        <p:txBody>
          <a:bodyPr/>
          <a:lstStyle/>
          <a:p>
            <a:fld id="{82A243CB-DBD2-3641-A759-F4E571F2BCD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WSSSPE</a:t>
            </a:r>
            <a:r>
              <a:rPr lang="en-US" dirty="0" smtClean="0"/>
              <a:t>: Multi-disciplinary, international, community-driven</a:t>
            </a:r>
            <a:r>
              <a:rPr lang="en-US" baseline="0" dirty="0" smtClean="0"/>
              <a:t> effort; four yearly meetings with a couple of smaller interim meetings. Advocates for best practices in software sustainability and career paths for software authors, and works to improve recognition of research software as an intellectual contribution equal to other research products. First meeting was in 2013; reports from its meetings are available online. </a:t>
            </a:r>
          </a:p>
          <a:p>
            <a:r>
              <a:rPr lang="en-US" b="1" baseline="0" dirty="0" err="1" smtClean="0"/>
              <a:t>CodeMeta</a:t>
            </a:r>
            <a:r>
              <a:rPr lang="en-US" baseline="0" dirty="0" smtClean="0"/>
              <a:t>: relatively small group of people involved in data and software repositories and registries; it is creating a crosswalk table, a “Rosetta stone” for software metadata standards already in place. This will help facilitate the movement of metadata about software – and citations to it.</a:t>
            </a:r>
          </a:p>
          <a:p>
            <a:r>
              <a:rPr lang="en-US" b="1" baseline="0" dirty="0" smtClean="0"/>
              <a:t>Force11</a:t>
            </a:r>
            <a:r>
              <a:rPr lang="en-US" baseline="0" dirty="0" smtClean="0"/>
              <a:t>: Future of Research Communications. Grew out of a workshop held in </a:t>
            </a:r>
            <a:r>
              <a:rPr lang="en-US" baseline="0" dirty="0" err="1" smtClean="0"/>
              <a:t>Dagstuhl</a:t>
            </a:r>
            <a:r>
              <a:rPr lang="en-US" baseline="0" dirty="0" smtClean="0"/>
              <a:t> in 2011. Seeks to improve knowledge creation and sharing by leveraging technology for media-rich digital publishing of scholarly outputs, including data and software. It has published software citation principles.</a:t>
            </a:r>
          </a:p>
          <a:p>
            <a:r>
              <a:rPr lang="en-US" b="1" baseline="0" dirty="0" smtClean="0"/>
              <a:t>Center for Open Science</a:t>
            </a:r>
            <a:r>
              <a:rPr lang="en-US" baseline="0" dirty="0" smtClean="0"/>
              <a:t>: founded in 2013, it seeks to remove barriers to sharing, and to increase transparency and </a:t>
            </a:r>
            <a:r>
              <a:rPr lang="en-US" baseline="0" dirty="0" err="1" smtClean="0"/>
              <a:t>replicability</a:t>
            </a:r>
            <a:r>
              <a:rPr lang="en-US" baseline="0" dirty="0" smtClean="0"/>
              <a:t> of research. Its strategic plan states that “openness with data, methods, and tools makes them citable contributions.” Its Transparency and Openness Guidelines advocate for code </a:t>
            </a:r>
            <a:r>
              <a:rPr lang="en-US" baseline="0" dirty="0" err="1" smtClean="0"/>
              <a:t>accessability</a:t>
            </a:r>
            <a:r>
              <a:rPr lang="en-US" baseline="0" dirty="0" smtClean="0"/>
              <a:t>. </a:t>
            </a:r>
          </a:p>
          <a:p>
            <a:r>
              <a:rPr lang="en-US" b="1" dirty="0" smtClean="0"/>
              <a:t>Engineering Academic Software at </a:t>
            </a:r>
            <a:r>
              <a:rPr lang="en-US" b="1" dirty="0" err="1" smtClean="0"/>
              <a:t>Dagstuhl</a:t>
            </a:r>
            <a:r>
              <a:rPr lang="en-US" b="1" dirty="0" smtClean="0"/>
              <a:t>:</a:t>
            </a:r>
            <a:r>
              <a:rPr lang="en-US" b="1" baseline="0" dirty="0" smtClean="0"/>
              <a:t> </a:t>
            </a:r>
            <a:r>
              <a:rPr lang="en-US" b="0" baseline="0" dirty="0" smtClean="0"/>
              <a:t>held in June 2016; its manifesto addresses software citation</a:t>
            </a:r>
            <a:endParaRPr lang="en-US" b="1" dirty="0" smtClean="0"/>
          </a:p>
          <a:p>
            <a:endParaRPr lang="en-US" dirty="0"/>
          </a:p>
        </p:txBody>
      </p:sp>
      <p:sp>
        <p:nvSpPr>
          <p:cNvPr id="4" name="Slide Number Placeholder 3"/>
          <p:cNvSpPr>
            <a:spLocks noGrp="1"/>
          </p:cNvSpPr>
          <p:nvPr>
            <p:ph type="sldNum" sz="quarter" idx="10"/>
          </p:nvPr>
        </p:nvSpPr>
        <p:spPr/>
        <p:txBody>
          <a:bodyPr/>
          <a:lstStyle/>
          <a:p>
            <a:fld id="{94E71063-5629-2940-A486-9FF84835555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Importance: </a:t>
            </a:r>
            <a:r>
              <a:rPr lang="en-US" sz="1200" dirty="0" smtClean="0"/>
              <a:t>Software should be considered a legitimate and citable product of research.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Merriweather Sans Regular"/>
                <a:cs typeface="Merriweather Sans Regular"/>
              </a:rPr>
              <a:t>Credit and attribution: </a:t>
            </a:r>
            <a:r>
              <a:rPr lang="en-US" sz="1200" dirty="0" smtClean="0"/>
              <a:t>Software citations should facilitate giving scholarly credit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smtClean="0"/>
              <a:t>Unique</a:t>
            </a:r>
            <a:r>
              <a:rPr lang="en-US" sz="1200" b="1" baseline="0" dirty="0" smtClean="0"/>
              <a:t> identification</a:t>
            </a:r>
            <a:r>
              <a:rPr lang="en-US" sz="1200" baseline="0" dirty="0" smtClean="0"/>
              <a:t>: A </a:t>
            </a:r>
            <a:r>
              <a:rPr lang="en-US" dirty="0" smtClean="0"/>
              <a:t>software citation should include a method for identification that is globally</a:t>
            </a:r>
            <a:r>
              <a:rPr lang="en-US" baseline="0" dirty="0" smtClean="0"/>
              <a:t> </a:t>
            </a:r>
            <a:r>
              <a:rPr lang="en-US" dirty="0" smtClean="0"/>
              <a:t>unique and recognized by at least a community of the corresponding domain experts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Persistence:</a:t>
            </a:r>
            <a:r>
              <a:rPr lang="en-US" dirty="0" smtClean="0"/>
              <a:t> Unique identifiers and metadata describing the software and its disposition should persist—even beyond the lifespan of the software they describe.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Accessibility:</a:t>
            </a:r>
            <a:r>
              <a:rPr lang="en-US" dirty="0" smtClean="0"/>
              <a:t> Software citations should facilitate access to the software itself and to its associated metadata, documentation, data, and other materials necessary for both humans and machines to make informed use of the referenced software.</a:t>
            </a:r>
            <a:endParaRPr lang="en-US" dirty="0"/>
          </a:p>
        </p:txBody>
      </p:sp>
      <p:sp>
        <p:nvSpPr>
          <p:cNvPr id="4" name="Slide Number Placeholder 3"/>
          <p:cNvSpPr>
            <a:spLocks noGrp="1"/>
          </p:cNvSpPr>
          <p:nvPr>
            <p:ph type="sldNum" sz="quarter" idx="10"/>
          </p:nvPr>
        </p:nvSpPr>
        <p:spPr/>
        <p:txBody>
          <a:bodyPr/>
          <a:lstStyle/>
          <a:p>
            <a:fld id="{94E71063-5629-2940-A486-9FF84835555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Dagstuhl</a:t>
            </a:r>
            <a:r>
              <a:rPr lang="en-US" dirty="0" smtClean="0"/>
              <a:t> Manifesto</a:t>
            </a:r>
            <a:r>
              <a:rPr lang="en-US" baseline="0" dirty="0" smtClean="0"/>
              <a:t> focused on steps that members of a research community can take on their own; these actions are ones that most astronomers can start doing immediately. </a:t>
            </a:r>
            <a:endParaRPr lang="en-US" dirty="0"/>
          </a:p>
        </p:txBody>
      </p:sp>
      <p:sp>
        <p:nvSpPr>
          <p:cNvPr id="4" name="Slide Number Placeholder 3"/>
          <p:cNvSpPr>
            <a:spLocks noGrp="1"/>
          </p:cNvSpPr>
          <p:nvPr>
            <p:ph type="sldNum" sz="quarter" idx="10"/>
          </p:nvPr>
        </p:nvSpPr>
        <p:spPr/>
        <p:txBody>
          <a:bodyPr/>
          <a:lstStyle/>
          <a:p>
            <a:fld id="{94E71063-5629-2940-A486-9FF84835555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smtClean="0">
                <a:latin typeface="Avenir Medium"/>
                <a:cs typeface="Avenir Medium"/>
              </a:rPr>
              <a:t>Effort to encourage and support transparency of research. If you are reading a paper and come across the name of a code, you should be able to look through the source code, to examine it, see what assumptions and calculations were made.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400" baseline="0" dirty="0" smtClean="0">
              <a:latin typeface="Avenir Medium"/>
              <a:cs typeface="Avenir Medium"/>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2400" baseline="0" dirty="0" smtClean="0">
                <a:latin typeface="Avenir Medium"/>
                <a:cs typeface="Avenir Medium"/>
              </a:rPr>
              <a:t>Started in 1999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dirty="0" smtClean="0">
              <a:latin typeface="Avenir Medium"/>
              <a:cs typeface="Avenir Medium"/>
            </a:endParaRPr>
          </a:p>
          <a:p>
            <a:endParaRPr lang="en-US" sz="1800" dirty="0">
              <a:latin typeface="Avenir Medium"/>
              <a:cs typeface="Avenir Medium"/>
            </a:endParaRPr>
          </a:p>
        </p:txBody>
      </p:sp>
      <p:sp>
        <p:nvSpPr>
          <p:cNvPr id="4" name="Slide Number Placeholder 3"/>
          <p:cNvSpPr>
            <a:spLocks noGrp="1"/>
          </p:cNvSpPr>
          <p:nvPr>
            <p:ph type="sldNum" sz="quarter" idx="10"/>
          </p:nvPr>
        </p:nvSpPr>
        <p:spPr/>
        <p:txBody>
          <a:bodyPr/>
          <a:lstStyle/>
          <a:p>
            <a:fld id="{82A243CB-DBD2-3641-A759-F4E571F2BCD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sz="1800" dirty="0" smtClean="0">
                <a:latin typeface="Avenir Medium"/>
                <a:cs typeface="Avenir Medium"/>
              </a:rPr>
              <a:t>And here’s a</a:t>
            </a:r>
            <a:r>
              <a:rPr lang="en-US" sz="1800" baseline="0" dirty="0" smtClean="0">
                <a:latin typeface="Avenir Medium"/>
                <a:cs typeface="Avenir Medium"/>
              </a:rPr>
              <a:t> typical record. </a:t>
            </a:r>
          </a:p>
          <a:p>
            <a:endParaRPr lang="en-US" sz="1800" baseline="0" dirty="0" smtClean="0">
              <a:latin typeface="Avenir Medium"/>
              <a:cs typeface="Avenir Medium"/>
            </a:endParaRPr>
          </a:p>
          <a:p>
            <a:r>
              <a:rPr lang="en-US" sz="1800" baseline="0" dirty="0" smtClean="0">
                <a:latin typeface="Avenir Medium"/>
                <a:cs typeface="Avenir Medium"/>
              </a:rPr>
              <a:t>We use </a:t>
            </a:r>
            <a:r>
              <a:rPr lang="en-US" sz="1800" baseline="0" dirty="0" err="1" smtClean="0">
                <a:latin typeface="Avenir Medium"/>
                <a:cs typeface="Avenir Medium"/>
              </a:rPr>
              <a:t>WordPress</a:t>
            </a:r>
            <a:r>
              <a:rPr lang="en-US" sz="1800" baseline="0" dirty="0" smtClean="0">
                <a:latin typeface="Avenir Medium"/>
                <a:cs typeface="Avenir Medium"/>
              </a:rPr>
              <a:t> for content management and news (our </a:t>
            </a:r>
            <a:r>
              <a:rPr lang="en-US" sz="1800" baseline="0" dirty="0" err="1" smtClean="0">
                <a:latin typeface="Avenir Medium"/>
                <a:cs typeface="Avenir Medium"/>
              </a:rPr>
              <a:t>blog</a:t>
            </a:r>
            <a:r>
              <a:rPr lang="en-US" sz="1800" baseline="0" dirty="0" smtClean="0">
                <a:latin typeface="Avenir Medium"/>
                <a:cs typeface="Avenir Medium"/>
              </a:rPr>
              <a:t>), and have an online submissions forms. The </a:t>
            </a:r>
            <a:r>
              <a:rPr lang="en-US" sz="1800" baseline="0" dirty="0" err="1" smtClean="0">
                <a:latin typeface="Avenir Medium"/>
                <a:cs typeface="Avenir Medium"/>
              </a:rPr>
              <a:t>MySQL</a:t>
            </a:r>
            <a:r>
              <a:rPr lang="en-US" sz="1800" baseline="0" dirty="0" smtClean="0">
                <a:latin typeface="Avenir Medium"/>
                <a:cs typeface="Avenir Medium"/>
              </a:rPr>
              <a:t> database allows us to better integrate with ADS, the primary indexer of </a:t>
            </a:r>
            <a:r>
              <a:rPr lang="en-US" sz="1800" baseline="0" dirty="0" err="1" smtClean="0">
                <a:latin typeface="Avenir Medium"/>
                <a:cs typeface="Avenir Medium"/>
              </a:rPr>
              <a:t>astro</a:t>
            </a:r>
            <a:r>
              <a:rPr lang="en-US" sz="1800" baseline="0" dirty="0" smtClean="0">
                <a:latin typeface="Avenir Medium"/>
                <a:cs typeface="Avenir Medium"/>
              </a:rPr>
              <a:t> journals; we create the </a:t>
            </a:r>
            <a:r>
              <a:rPr lang="en-US" sz="1800" baseline="0" dirty="0" err="1" smtClean="0">
                <a:latin typeface="Avenir Medium"/>
                <a:cs typeface="Avenir Medium"/>
              </a:rPr>
              <a:t>bibcode</a:t>
            </a:r>
            <a:r>
              <a:rPr lang="en-US" sz="1800" baseline="0" dirty="0" smtClean="0">
                <a:latin typeface="Avenir Medium"/>
                <a:cs typeface="Avenir Medium"/>
              </a:rPr>
              <a:t> ADS uses for our entries, and added the link to the ADS entry for our record to the page. </a:t>
            </a:r>
            <a:endParaRPr lang="en-US" sz="1800" dirty="0">
              <a:latin typeface="Avenir Medium"/>
              <a:cs typeface="Avenir Medium"/>
            </a:endParaRPr>
          </a:p>
        </p:txBody>
      </p:sp>
      <p:sp>
        <p:nvSpPr>
          <p:cNvPr id="4" name="Slide Number Placeholder 3"/>
          <p:cNvSpPr>
            <a:spLocks noGrp="1"/>
          </p:cNvSpPr>
          <p:nvPr>
            <p:ph type="sldNum" sz="quarter" idx="10"/>
          </p:nvPr>
        </p:nvSpPr>
        <p:spPr/>
        <p:txBody>
          <a:bodyPr/>
          <a:lstStyle/>
          <a:p>
            <a:fld id="{82A243CB-DBD2-3641-A759-F4E571F2BCD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800" baseline="0" dirty="0" smtClean="0">
                <a:latin typeface="Avenir Medium"/>
                <a:cs typeface="Avenir Medium"/>
              </a:rPr>
              <a:t>We currently have </a:t>
            </a:r>
            <a:r>
              <a:rPr lang="en-US" sz="1800" dirty="0" smtClean="0"/>
              <a:t>1485 </a:t>
            </a:r>
            <a:r>
              <a:rPr lang="en-US" sz="1800" baseline="0" dirty="0" smtClean="0">
                <a:latin typeface="Avenir Medium"/>
                <a:cs typeface="Avenir Medium"/>
              </a:rPr>
              <a:t>codes in the ASCL.</a:t>
            </a:r>
            <a:endParaRPr lang="en-US" sz="1800" dirty="0" smtClean="0">
              <a:latin typeface="Avenir Medium"/>
              <a:cs typeface="Avenir Medium"/>
            </a:endParaRPr>
          </a:p>
          <a:p>
            <a:endParaRPr lang="en-US" sz="1800" dirty="0" smtClean="0">
              <a:latin typeface="Avenir Medium"/>
              <a:cs typeface="Avenir Medium"/>
            </a:endParaRPr>
          </a:p>
        </p:txBody>
      </p:sp>
      <p:sp>
        <p:nvSpPr>
          <p:cNvPr id="4" name="Slide Number Placeholder 3"/>
          <p:cNvSpPr>
            <a:spLocks noGrp="1"/>
          </p:cNvSpPr>
          <p:nvPr>
            <p:ph type="sldNum" sz="quarter" idx="10"/>
          </p:nvPr>
        </p:nvSpPr>
        <p:spPr/>
        <p:txBody>
          <a:bodyPr/>
          <a:lstStyle/>
          <a:p>
            <a:fld id="{82A243CB-DBD2-3641-A759-F4E571F2BCD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600" baseline="0" dirty="0" smtClean="0">
                <a:solidFill>
                  <a:schemeClr val="tx2"/>
                </a:solidFill>
                <a:latin typeface="Avenir Medium"/>
                <a:cs typeface="Avenir Medium"/>
              </a:rPr>
              <a:t>Barriers</a:t>
            </a:r>
          </a:p>
          <a:p>
            <a:endParaRPr lang="en-US" sz="1600" baseline="0" dirty="0" smtClean="0">
              <a:solidFill>
                <a:schemeClr val="tx2"/>
              </a:solidFill>
              <a:latin typeface="Avenir Medium"/>
              <a:cs typeface="Avenir Medium"/>
            </a:endParaRPr>
          </a:p>
          <a:p>
            <a:pPr lvl="0"/>
            <a:r>
              <a:rPr lang="en-US" sz="1600" dirty="0" smtClean="0">
                <a:solidFill>
                  <a:schemeClr val="tx2"/>
                </a:solidFill>
                <a:latin typeface="Avenir Medium"/>
                <a:cs typeface="Avenir Medium"/>
              </a:rPr>
              <a:t>N</a:t>
            </a:r>
            <a:r>
              <a:rPr lang="en-US" sz="1600" baseline="0" dirty="0" smtClean="0">
                <a:solidFill>
                  <a:schemeClr val="tx2"/>
                </a:solidFill>
                <a:latin typeface="Avenir Medium"/>
                <a:cs typeface="Avenir Medium"/>
              </a:rPr>
              <a:t>o payback/benefit to sharing software</a:t>
            </a:r>
          </a:p>
          <a:p>
            <a:pPr marR="0" lvl="0" rtl="0"/>
            <a:r>
              <a:rPr lang="en-US" sz="1600" dirty="0" smtClean="0">
                <a:solidFill>
                  <a:schemeClr val="tx2"/>
                </a:solidFill>
                <a:latin typeface="Avenir Medium"/>
                <a:cs typeface="Avenir Medium"/>
              </a:rPr>
              <a:t>N</a:t>
            </a:r>
            <a:r>
              <a:rPr lang="en-US" sz="1600" baseline="0" dirty="0" smtClean="0">
                <a:solidFill>
                  <a:schemeClr val="tx2"/>
                </a:solidFill>
                <a:latin typeface="Avenir Medium"/>
                <a:cs typeface="Avenir Medium"/>
              </a:rPr>
              <a:t>ot required to, so don’t/too busy to do more work</a:t>
            </a:r>
          </a:p>
          <a:p>
            <a:pPr marR="0" lvl="0" rtl="0"/>
            <a:r>
              <a:rPr lang="en-US" sz="1600" dirty="0" smtClean="0">
                <a:solidFill>
                  <a:schemeClr val="tx2"/>
                </a:solidFill>
                <a:latin typeface="Avenir Medium"/>
                <a:cs typeface="Avenir Medium"/>
              </a:rPr>
              <a:t>Fear of judgment</a:t>
            </a:r>
            <a:r>
              <a:rPr lang="en-US" sz="1600" baseline="0" dirty="0" smtClean="0">
                <a:solidFill>
                  <a:schemeClr val="tx2"/>
                </a:solidFill>
                <a:latin typeface="Avenir Medium"/>
                <a:cs typeface="Avenir Medium"/>
              </a:rPr>
              <a:t> for “messy” code</a:t>
            </a:r>
          </a:p>
          <a:p>
            <a:pPr marR="0" lvl="0" rtl="0"/>
            <a:r>
              <a:rPr lang="en-US" sz="1600" dirty="0" smtClean="0">
                <a:solidFill>
                  <a:schemeClr val="tx2"/>
                </a:solidFill>
                <a:latin typeface="Avenir Medium"/>
                <a:cs typeface="Avenir Medium"/>
              </a:rPr>
              <a:t>Fear of losing competitive edge</a:t>
            </a:r>
          </a:p>
          <a:p>
            <a:pPr marR="0" lvl="0" rtl="0"/>
            <a:r>
              <a:rPr lang="en-US" sz="1600" baseline="0" dirty="0" smtClean="0">
                <a:solidFill>
                  <a:schemeClr val="tx2"/>
                </a:solidFill>
                <a:latin typeface="Avenir Medium"/>
                <a:cs typeface="Avenir Medium"/>
              </a:rPr>
              <a:t>University</a:t>
            </a:r>
            <a:r>
              <a:rPr lang="en-US" sz="1600" dirty="0" smtClean="0">
                <a:solidFill>
                  <a:schemeClr val="tx2"/>
                </a:solidFill>
                <a:latin typeface="Avenir Medium"/>
                <a:cs typeface="Avenir Medium"/>
              </a:rPr>
              <a:t> policies</a:t>
            </a:r>
            <a:endParaRPr lang="en-US" sz="1600" baseline="0" dirty="0" smtClean="0">
              <a:solidFill>
                <a:schemeClr val="tx2"/>
              </a:solidFill>
              <a:latin typeface="Avenir Medium"/>
              <a:cs typeface="Avenir Medium"/>
            </a:endParaRPr>
          </a:p>
          <a:p>
            <a:pPr marR="0" lvl="0" rtl="0"/>
            <a:r>
              <a:rPr lang="en-US" sz="1600" dirty="0" smtClean="0">
                <a:solidFill>
                  <a:schemeClr val="tx2"/>
                </a:solidFill>
                <a:latin typeface="Avenir Medium"/>
                <a:cs typeface="Avenir Medium"/>
              </a:rPr>
              <a:t>Expectation of support from community</a:t>
            </a:r>
          </a:p>
          <a:p>
            <a:pPr marR="0" lvl="0" rtl="0"/>
            <a:endParaRPr lang="en-US" sz="1600" dirty="0" smtClean="0">
              <a:solidFill>
                <a:schemeClr val="tx2"/>
              </a:solidFill>
              <a:latin typeface="Avenir Medium"/>
              <a:cs typeface="Avenir Medium"/>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latin typeface="Avenir Medium"/>
                <a:cs typeface="Avenir Medium"/>
              </a:rPr>
              <a:t>http://www.pd4pic.com/road-works-site-street-away-barrier-warning-stop.html</a:t>
            </a:r>
          </a:p>
          <a:p>
            <a:pPr marR="0" lvl="0" rtl="0"/>
            <a:endParaRPr lang="en-US" sz="1600" baseline="0" dirty="0" smtClean="0">
              <a:solidFill>
                <a:schemeClr val="tx2"/>
              </a:solidFill>
              <a:latin typeface="Avenir Medium"/>
              <a:cs typeface="Avenir Medium"/>
            </a:endParaRPr>
          </a:p>
          <a:p>
            <a:endParaRPr lang="en-US" sz="1600" dirty="0">
              <a:latin typeface="Avenir Medium"/>
              <a:cs typeface="Avenir Medium"/>
            </a:endParaRPr>
          </a:p>
        </p:txBody>
      </p:sp>
      <p:sp>
        <p:nvSpPr>
          <p:cNvPr id="4" name="Slide Number Placeholder 3"/>
          <p:cNvSpPr>
            <a:spLocks noGrp="1"/>
          </p:cNvSpPr>
          <p:nvPr>
            <p:ph type="sldNum" sz="quarter" idx="10"/>
          </p:nvPr>
        </p:nvSpPr>
        <p:spPr/>
        <p:txBody>
          <a:bodyPr/>
          <a:lstStyle/>
          <a:p>
            <a:fld id="{82A243CB-DBD2-3641-A759-F4E571F2BCD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65400" y="1120775"/>
            <a:ext cx="5821401" cy="1470025"/>
          </a:xfrm>
        </p:spPr>
        <p:txBody>
          <a:bodyPr/>
          <a:lstStyle>
            <a:lvl1pPr>
              <a:defRPr>
                <a:latin typeface="Merriweather Sans Regular"/>
                <a:cs typeface="Merriweather Sans Regular"/>
              </a:defRPr>
            </a:lvl1pPr>
          </a:lstStyle>
          <a:p>
            <a:r>
              <a:rPr lang="en-US" smtClean="0"/>
              <a:t>Click to edit Master title style</a:t>
            </a:r>
            <a:endParaRPr lang="en-US" dirty="0"/>
          </a:p>
        </p:txBody>
      </p:sp>
      <p:sp>
        <p:nvSpPr>
          <p:cNvPr id="3" name="Subtitle 2"/>
          <p:cNvSpPr>
            <a:spLocks noGrp="1"/>
          </p:cNvSpPr>
          <p:nvPr>
            <p:ph type="subTitle" idx="1"/>
          </p:nvPr>
        </p:nvSpPr>
        <p:spPr>
          <a:xfrm>
            <a:off x="3124200" y="3200400"/>
            <a:ext cx="5562600" cy="1752600"/>
          </a:xfrm>
        </p:spPr>
        <p:txBody>
          <a:bodyPr/>
          <a:lstStyle>
            <a:lvl1pPr marL="0" indent="0" algn="ctr">
              <a:buNone/>
              <a:defRPr>
                <a:solidFill>
                  <a:schemeClr val="tx1">
                    <a:tint val="75000"/>
                  </a:schemeClr>
                </a:solidFill>
                <a:latin typeface="Merriweather Sans Regular"/>
                <a:cs typeface="Merriweather Sans Regular"/>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B26B42-0545-C34F-8054-1CCAF72DFA7B}"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5B67-47D4-4041-9D5F-6625BE941F4F}" type="slidenum">
              <a:rPr lang="en-US" smtClean="0"/>
              <a:pPr/>
              <a:t>‹#›</a:t>
            </a:fld>
            <a:endParaRPr lang="en-US"/>
          </a:p>
        </p:txBody>
      </p:sp>
      <p:pic>
        <p:nvPicPr>
          <p:cNvPr id="9" name="Picture 8" descr="GALFAcenter.png"/>
          <p:cNvPicPr>
            <a:picLocks noChangeAspect="1"/>
          </p:cNvPicPr>
          <p:nvPr/>
        </p:nvPicPr>
        <p:blipFill>
          <a:blip r:embed="rId2"/>
          <a:stretch>
            <a:fillRect/>
          </a:stretch>
        </p:blipFill>
        <p:spPr>
          <a:xfrm>
            <a:off x="1" y="0"/>
            <a:ext cx="2636799" cy="6858000"/>
          </a:xfrm>
          <a:prstGeom prst="rect">
            <a:avLst/>
          </a:prstGeom>
          <a:ln>
            <a:solidFill>
              <a:schemeClr val="tx1"/>
            </a:solid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26B42-0545-C34F-8054-1CCAF72DFA7B}" type="datetimeFigureOut">
              <a:rPr lang="en-US" smtClean="0"/>
              <a:pPr/>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95B67-47D4-4041-9D5F-6625BE941F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26B42-0545-C34F-8054-1CCAF72DFA7B}"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5B67-47D4-4041-9D5F-6625BE941F4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B26B42-0545-C34F-8054-1CCAF72DFA7B}"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5B67-47D4-4041-9D5F-6625BE941F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erriweather Sans Regular"/>
                <a:cs typeface="Merriweather Sans Regular"/>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erriweather Sans Regular"/>
                <a:cs typeface="Merriweather Sans Regular"/>
              </a:defRPr>
            </a:lvl1pPr>
            <a:lvl2pPr>
              <a:defRPr>
                <a:latin typeface="Merriweather Sans Regular"/>
                <a:cs typeface="Merriweather Sans Regular"/>
              </a:defRPr>
            </a:lvl2pPr>
            <a:lvl3pPr>
              <a:defRPr>
                <a:latin typeface="Merriweather Sans Regular"/>
                <a:cs typeface="Merriweather Sans Regular"/>
              </a:defRPr>
            </a:lvl3pPr>
            <a:lvl4pPr>
              <a:defRPr>
                <a:latin typeface="Merriweather Sans Regular"/>
                <a:cs typeface="Merriweather Sans Regular"/>
              </a:defRPr>
            </a:lvl4pPr>
            <a:lvl5pPr>
              <a:defRPr>
                <a:latin typeface="Merriweather Sans Regular"/>
                <a:cs typeface="Merriweather Sans Regul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B26B42-0545-C34F-8054-1CCAF72DFA7B}"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5B67-47D4-4041-9D5F-6625BE941F4F}" type="slidenum">
              <a:rPr lang="en-US" smtClean="0"/>
              <a:pPr/>
              <a:t>‹#›</a:t>
            </a:fld>
            <a:endParaRPr lang="en-US"/>
          </a:p>
        </p:txBody>
      </p:sp>
      <p:pic>
        <p:nvPicPr>
          <p:cNvPr id="8" name="Picture 7" descr="GALFAcenterNarrow.png"/>
          <p:cNvPicPr>
            <a:picLocks noChangeAspect="1"/>
          </p:cNvPicPr>
          <p:nvPr/>
        </p:nvPicPr>
        <p:blipFill>
          <a:blip r:embed="rId2"/>
          <a:srcRect l="27234" r="5198"/>
          <a:stretch>
            <a:fillRect/>
          </a:stretch>
        </p:blipFill>
        <p:spPr>
          <a:xfrm rot="5400000">
            <a:off x="4076698" y="1866898"/>
            <a:ext cx="990600" cy="9144002"/>
          </a:xfrm>
          <a:prstGeom prst="rect">
            <a:avLst/>
          </a:prstGeom>
          <a:ln>
            <a:solidFill>
              <a:srgbClr val="000000"/>
            </a:solid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atin typeface="Merriweather Sans Regular"/>
                <a:cs typeface="Merriweather Sans Regular"/>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Merriweather Sans Regular"/>
                <a:cs typeface="Merriweather Sans Regular"/>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B26B42-0545-C34F-8054-1CCAF72DFA7B}" type="datetimeFigureOut">
              <a:rPr lang="en-US" smtClean="0"/>
              <a:pPr/>
              <a:t>7/15/17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B95B67-47D4-4041-9D5F-6625BE941F4F}" type="slidenum">
              <a:rPr lang="en-US" smtClean="0"/>
              <a:pPr/>
              <a:t>‹#›</a:t>
            </a:fld>
            <a:endParaRPr lang="en-US"/>
          </a:p>
        </p:txBody>
      </p:sp>
      <p:pic>
        <p:nvPicPr>
          <p:cNvPr id="7" name="Picture 6" descr="GALFAcenterNarrow.png"/>
          <p:cNvPicPr>
            <a:picLocks noChangeAspect="1"/>
          </p:cNvPicPr>
          <p:nvPr/>
        </p:nvPicPr>
        <p:blipFill>
          <a:blip r:embed="rId2"/>
          <a:srcRect l="27234" r="5198"/>
          <a:stretch>
            <a:fillRect/>
          </a:stretch>
        </p:blipFill>
        <p:spPr>
          <a:xfrm rot="5400000">
            <a:off x="4076701" y="-4076701"/>
            <a:ext cx="990600" cy="9144002"/>
          </a:xfrm>
          <a:prstGeom prst="rect">
            <a:avLst/>
          </a:prstGeom>
          <a:ln>
            <a:solidFill>
              <a:srgbClr val="000000"/>
            </a:solid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atin typeface="Merriweather Sans Regular"/>
                <a:cs typeface="Merriweather Sans Regular"/>
              </a:defRPr>
            </a:lvl1pPr>
            <a:lvl2pPr>
              <a:defRPr sz="2400">
                <a:latin typeface="Merriweather Sans Regular"/>
                <a:cs typeface="Merriweather Sans Regular"/>
              </a:defRPr>
            </a:lvl2pPr>
            <a:lvl3pPr>
              <a:defRPr sz="2000">
                <a:latin typeface="Merriweather Sans Regular"/>
                <a:cs typeface="Merriweather Sans Regular"/>
              </a:defRPr>
            </a:lvl3pPr>
            <a:lvl4pPr>
              <a:defRPr sz="1800">
                <a:latin typeface="Merriweather Sans Regular"/>
                <a:cs typeface="Merriweather Sans Regular"/>
              </a:defRPr>
            </a:lvl4pPr>
            <a:lvl5pPr>
              <a:defRPr sz="1800">
                <a:latin typeface="Merriweather Sans Regular"/>
                <a:cs typeface="Merriweather Sans Regular"/>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3"/>
          </a:xfrm>
        </p:spPr>
        <p:txBody>
          <a:bodyPr/>
          <a:lstStyle>
            <a:lvl1pPr>
              <a:defRPr sz="2800">
                <a:latin typeface="Merriweather Sans Regular"/>
                <a:cs typeface="Merriweather Sans Regular"/>
              </a:defRPr>
            </a:lvl1pPr>
            <a:lvl2pPr>
              <a:defRPr sz="2400">
                <a:latin typeface="Merriweather Sans Regular"/>
                <a:cs typeface="Merriweather Sans Regular"/>
              </a:defRPr>
            </a:lvl2pPr>
            <a:lvl3pPr>
              <a:defRPr sz="2000">
                <a:latin typeface="Merriweather Sans Regular"/>
                <a:cs typeface="Merriweather Sans Regular"/>
              </a:defRPr>
            </a:lvl3pPr>
            <a:lvl4pPr>
              <a:defRPr sz="1800">
                <a:latin typeface="Merriweather Sans Regular"/>
                <a:cs typeface="Merriweather Sans Regular"/>
              </a:defRPr>
            </a:lvl4pPr>
            <a:lvl5pPr>
              <a:defRPr sz="1800">
                <a:latin typeface="Merriweather Sans Regular"/>
                <a:cs typeface="Merriweather Sans Regular"/>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B26B42-0545-C34F-8054-1CCAF72DFA7B}" type="datetimeFigureOut">
              <a:rPr lang="en-US" smtClean="0"/>
              <a:pPr/>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95B67-47D4-4041-9D5F-6625BE941F4F}" type="slidenum">
              <a:rPr lang="en-US" smtClean="0"/>
              <a:pPr/>
              <a:t>‹#›</a:t>
            </a:fld>
            <a:endParaRPr lang="en-US"/>
          </a:p>
        </p:txBody>
      </p:sp>
      <p:pic>
        <p:nvPicPr>
          <p:cNvPr id="8" name="Picture 7" descr="GALFAcenterNarrow.png"/>
          <p:cNvPicPr>
            <a:picLocks noChangeAspect="1"/>
          </p:cNvPicPr>
          <p:nvPr/>
        </p:nvPicPr>
        <p:blipFill>
          <a:blip r:embed="rId2"/>
          <a:srcRect l="27234" r="5198"/>
          <a:stretch>
            <a:fillRect/>
          </a:stretch>
        </p:blipFill>
        <p:spPr>
          <a:xfrm rot="5400000">
            <a:off x="4076698" y="1866898"/>
            <a:ext cx="990600" cy="9144002"/>
          </a:xfrm>
          <a:prstGeom prst="rect">
            <a:avLst/>
          </a:prstGeom>
          <a:ln>
            <a:solidFill>
              <a:srgbClr val="000000"/>
            </a:solid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B26B42-0545-C34F-8054-1CCAF72DFA7B}" type="datetimeFigureOut">
              <a:rPr lang="en-US" smtClean="0"/>
              <a:pPr/>
              <a:t>7/15/17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B95B67-47D4-4041-9D5F-6625BE941F4F}" type="slidenum">
              <a:rPr lang="en-US" smtClean="0"/>
              <a:pPr/>
              <a:t>‹#›</a:t>
            </a:fld>
            <a:endParaRPr lang="en-US"/>
          </a:p>
        </p:txBody>
      </p:sp>
      <p:pic>
        <p:nvPicPr>
          <p:cNvPr id="10" name="Picture 9" descr="GALFAcenterNarrow.png"/>
          <p:cNvPicPr>
            <a:picLocks noChangeAspect="1"/>
          </p:cNvPicPr>
          <p:nvPr/>
        </p:nvPicPr>
        <p:blipFill>
          <a:blip r:embed="rId2"/>
          <a:srcRect l="27234" r="5198"/>
          <a:stretch>
            <a:fillRect/>
          </a:stretch>
        </p:blipFill>
        <p:spPr>
          <a:xfrm rot="5400000">
            <a:off x="4076698" y="1866898"/>
            <a:ext cx="990600" cy="9144002"/>
          </a:xfrm>
          <a:prstGeom prst="rect">
            <a:avLst/>
          </a:prstGeom>
          <a:ln>
            <a:solidFill>
              <a:srgbClr val="000000"/>
            </a:solid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erriweather Sans Regular"/>
                <a:cs typeface="Merriweather Sans Regula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B26B42-0545-C34F-8054-1CCAF72DFA7B}" type="datetimeFigureOut">
              <a:rPr lang="en-US" smtClean="0"/>
              <a:pPr/>
              <a:t>7/15/17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95B67-47D4-4041-9D5F-6625BE941F4F}" type="slidenum">
              <a:rPr lang="en-US" smtClean="0"/>
              <a:pPr/>
              <a:t>‹#›</a:t>
            </a:fld>
            <a:endParaRPr lang="en-US"/>
          </a:p>
        </p:txBody>
      </p:sp>
      <p:pic>
        <p:nvPicPr>
          <p:cNvPr id="6" name="Picture 5" descr="GALFAcenterNarrow.png"/>
          <p:cNvPicPr>
            <a:picLocks noChangeAspect="1"/>
          </p:cNvPicPr>
          <p:nvPr/>
        </p:nvPicPr>
        <p:blipFill>
          <a:blip r:embed="rId2"/>
          <a:srcRect l="27234" r="5198"/>
          <a:stretch>
            <a:fillRect/>
          </a:stretch>
        </p:blipFill>
        <p:spPr>
          <a:xfrm rot="5400000">
            <a:off x="4076698" y="1866898"/>
            <a:ext cx="990600" cy="9144002"/>
          </a:xfrm>
          <a:prstGeom prst="rect">
            <a:avLst/>
          </a:prstGeom>
          <a:ln>
            <a:solidFill>
              <a:srgbClr val="000000"/>
            </a:solid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26B42-0545-C34F-8054-1CCAF72DFA7B}" type="datetimeFigureOut">
              <a:rPr lang="en-US" smtClean="0"/>
              <a:pPr/>
              <a:t>7/15/17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B95B67-47D4-4041-9D5F-6625BE941F4F}" type="slidenum">
              <a:rPr lang="en-US" smtClean="0"/>
              <a:pPr/>
              <a:t>‹#›</a:t>
            </a:fld>
            <a:endParaRPr lang="en-US"/>
          </a:p>
        </p:txBody>
      </p:sp>
      <p:pic>
        <p:nvPicPr>
          <p:cNvPr id="5" name="Picture 4" descr="GALFAcenterNarrow.png"/>
          <p:cNvPicPr>
            <a:picLocks noChangeAspect="1"/>
          </p:cNvPicPr>
          <p:nvPr/>
        </p:nvPicPr>
        <p:blipFill>
          <a:blip r:embed="rId2"/>
          <a:srcRect l="27234" r="5198"/>
          <a:stretch>
            <a:fillRect/>
          </a:stretch>
        </p:blipFill>
        <p:spPr>
          <a:xfrm rot="5400000">
            <a:off x="4076701" y="-4076701"/>
            <a:ext cx="990600" cy="9144002"/>
          </a:xfrm>
          <a:prstGeom prst="rect">
            <a:avLst/>
          </a:prstGeom>
          <a:ln>
            <a:solidFill>
              <a:srgbClr val="000000"/>
            </a:solid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42950" y="381000"/>
            <a:ext cx="7943850" cy="1143000"/>
          </a:xfrm>
        </p:spPr>
        <p:txBody>
          <a:bodyPr>
            <a:normAutofit/>
          </a:bodyPr>
          <a:lstStyle>
            <a:lvl1pPr>
              <a:defRPr sz="3600"/>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B95B67-47D4-4041-9D5F-6625BE941F4F}" type="slidenum">
              <a:rPr lang="en-US" smtClean="0"/>
              <a:pPr/>
              <a:t>‹#›</a:t>
            </a:fld>
            <a:endParaRPr lang="en-US"/>
          </a:p>
        </p:txBody>
      </p:sp>
      <p:pic>
        <p:nvPicPr>
          <p:cNvPr id="6" name="Picture 5" descr="GALFAcenterNarrow.png"/>
          <p:cNvPicPr>
            <a:picLocks noChangeAspect="1"/>
          </p:cNvPicPr>
          <p:nvPr userDrawn="1"/>
        </p:nvPicPr>
        <p:blipFill>
          <a:blip r:embed="rId2"/>
          <a:srcRect l="54954" r="17326"/>
          <a:stretch>
            <a:fillRect/>
          </a:stretch>
        </p:blipFill>
        <p:spPr>
          <a:xfrm>
            <a:off x="0" y="0"/>
            <a:ext cx="304800" cy="6858000"/>
          </a:xfrm>
          <a:prstGeom prst="rect">
            <a:avLst/>
          </a:prstGeom>
          <a:ln>
            <a:solidFill>
              <a:srgbClr val="000000"/>
            </a:solid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B26B42-0545-C34F-8054-1CCAF72DFA7B}" type="datetimeFigureOut">
              <a:rPr lang="en-US" smtClean="0"/>
              <a:pPr/>
              <a:t>7/15/17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B95B67-47D4-4041-9D5F-6625BE941F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1143000"/>
          </a:xfrm>
          <a:prstGeom prst="rect">
            <a:avLst/>
          </a:prstGeom>
        </p:spPr>
        <p:txBody>
          <a:bodyPr vert="horz" lIns="91429" tIns="45714" rIns="91429" bIns="4571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14601"/>
            <a:ext cx="8229600" cy="36115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16B26B42-0545-C34F-8054-1CCAF72DFA7B}" type="datetimeFigureOut">
              <a:rPr lang="en-US" smtClean="0"/>
              <a:pPr/>
              <a:t>7/15/17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C3B95B67-47D4-4041-9D5F-6625BE941F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ctr" defTabSz="457146" rtl="0" eaLnBrk="1" latinLnBrk="0" hangingPunct="1">
        <a:spcBef>
          <a:spcPct val="0"/>
        </a:spcBef>
        <a:buNone/>
        <a:defRPr sz="4400" kern="1200">
          <a:solidFill>
            <a:schemeClr val="tx1"/>
          </a:solidFill>
          <a:latin typeface="Merriweather Sans Regular"/>
          <a:ea typeface="+mj-ea"/>
          <a:cs typeface="Merriweather Sans Regular"/>
        </a:defRPr>
      </a:lvl1pPr>
    </p:titleStyle>
    <p:bodyStyle>
      <a:lvl1pPr marL="342860" indent="-342860" algn="l" defTabSz="457146" rtl="0" eaLnBrk="1" latinLnBrk="0" hangingPunct="1">
        <a:spcBef>
          <a:spcPct val="20000"/>
        </a:spcBef>
        <a:buFont typeface="Arial"/>
        <a:buChar char="•"/>
        <a:defRPr sz="3200" kern="1200">
          <a:solidFill>
            <a:schemeClr val="tx1"/>
          </a:solidFill>
          <a:latin typeface="Merriweather Sans Regular"/>
          <a:ea typeface="+mn-ea"/>
          <a:cs typeface="Merriweather Sans Regular"/>
        </a:defRPr>
      </a:lvl1pPr>
      <a:lvl2pPr marL="742863" indent="-285717" algn="l" defTabSz="457146" rtl="0" eaLnBrk="1" latinLnBrk="0" hangingPunct="1">
        <a:spcBef>
          <a:spcPct val="20000"/>
        </a:spcBef>
        <a:buFont typeface="Arial"/>
        <a:buChar char="–"/>
        <a:defRPr sz="2800" kern="1200">
          <a:solidFill>
            <a:schemeClr val="tx1"/>
          </a:solidFill>
          <a:latin typeface="Merriweather Sans Regular"/>
          <a:ea typeface="+mn-ea"/>
          <a:cs typeface="Merriweather Sans Regular"/>
        </a:defRPr>
      </a:lvl2pPr>
      <a:lvl3pPr marL="1142867" indent="-228573" algn="l" defTabSz="457146" rtl="0" eaLnBrk="1" latinLnBrk="0" hangingPunct="1">
        <a:spcBef>
          <a:spcPct val="20000"/>
        </a:spcBef>
        <a:buFont typeface="Arial"/>
        <a:buChar char="•"/>
        <a:defRPr sz="2400" kern="1200">
          <a:solidFill>
            <a:schemeClr val="tx1"/>
          </a:solidFill>
          <a:latin typeface="Merriweather Sans Regular"/>
          <a:ea typeface="+mn-ea"/>
          <a:cs typeface="Merriweather Sans Regular"/>
        </a:defRPr>
      </a:lvl3pPr>
      <a:lvl4pPr marL="1600013" indent="-228573" algn="l" defTabSz="457146" rtl="0" eaLnBrk="1" latinLnBrk="0" hangingPunct="1">
        <a:spcBef>
          <a:spcPct val="20000"/>
        </a:spcBef>
        <a:buFont typeface="Arial"/>
        <a:buChar char="–"/>
        <a:defRPr sz="2000" kern="1200">
          <a:solidFill>
            <a:schemeClr val="tx1"/>
          </a:solidFill>
          <a:latin typeface="Merriweather Sans Regular"/>
          <a:ea typeface="+mn-ea"/>
          <a:cs typeface="Merriweather Sans Regular"/>
        </a:defRPr>
      </a:lvl4pPr>
      <a:lvl5pPr marL="2057159" indent="-228573" algn="l" defTabSz="457146" rtl="0" eaLnBrk="1" latinLnBrk="0" hangingPunct="1">
        <a:spcBef>
          <a:spcPct val="20000"/>
        </a:spcBef>
        <a:buFont typeface="Arial"/>
        <a:buChar char="»"/>
        <a:defRPr sz="2000" kern="1200">
          <a:solidFill>
            <a:schemeClr val="tx1"/>
          </a:solidFill>
          <a:latin typeface="Merriweather Sans Regular"/>
          <a:ea typeface="+mn-ea"/>
          <a:cs typeface="Merriweather Sans Regular"/>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40" algn="l" defTabSz="457146" rtl="0" eaLnBrk="1" latinLnBrk="0" hangingPunct="1">
        <a:defRPr sz="1800" kern="1200">
          <a:solidFill>
            <a:schemeClr val="tx1"/>
          </a:solidFill>
          <a:latin typeface="+mn-lt"/>
          <a:ea typeface="+mn-ea"/>
          <a:cs typeface="+mn-cs"/>
        </a:defRPr>
      </a:lvl4pPr>
      <a:lvl5pPr marL="1828586" algn="l" defTabSz="457146" rtl="0" eaLnBrk="1" latinLnBrk="0" hangingPunct="1">
        <a:defRPr sz="1800" kern="1200">
          <a:solidFill>
            <a:schemeClr val="tx1"/>
          </a:solidFill>
          <a:latin typeface="+mn-lt"/>
          <a:ea typeface="+mn-ea"/>
          <a:cs typeface="+mn-cs"/>
        </a:defRPr>
      </a:lvl5pPr>
      <a:lvl6pPr marL="2285733" algn="l" defTabSz="457146" rtl="0" eaLnBrk="1" latinLnBrk="0" hangingPunct="1">
        <a:defRPr sz="1800" kern="1200">
          <a:solidFill>
            <a:schemeClr val="tx1"/>
          </a:solidFill>
          <a:latin typeface="+mn-lt"/>
          <a:ea typeface="+mn-ea"/>
          <a:cs typeface="+mn-cs"/>
        </a:defRPr>
      </a:lvl6pPr>
      <a:lvl7pPr marL="2742879" algn="l" defTabSz="457146" rtl="0" eaLnBrk="1" latinLnBrk="0" hangingPunct="1">
        <a:defRPr sz="1800" kern="1200">
          <a:solidFill>
            <a:schemeClr val="tx1"/>
          </a:solidFill>
          <a:latin typeface="+mn-lt"/>
          <a:ea typeface="+mn-ea"/>
          <a:cs typeface="+mn-cs"/>
        </a:defRPr>
      </a:lvl7pPr>
      <a:lvl8pPr marL="3200026" algn="l" defTabSz="457146" rtl="0" eaLnBrk="1" latinLnBrk="0" hangingPunct="1">
        <a:defRPr sz="1800" kern="1200">
          <a:solidFill>
            <a:schemeClr val="tx1"/>
          </a:solidFill>
          <a:latin typeface="+mn-lt"/>
          <a:ea typeface="+mn-ea"/>
          <a:cs typeface="+mn-cs"/>
        </a:defRPr>
      </a:lvl8pPr>
      <a:lvl9pPr marL="3657172"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chart" Target="../charts/char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dl.dropboxusercontent.com/u/11565521/dagstuhl-eas-manifesto-2016-12-02.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ssspe.researchcomputing.org.uk/" TargetMode="External"/><Relationship Id="rId4" Type="http://schemas.openxmlformats.org/officeDocument/2006/relationships/hyperlink" Target="https://codemeta.github.io/" TargetMode="External"/><Relationship Id="rId5" Type="http://schemas.openxmlformats.org/officeDocument/2006/relationships/hyperlink" Target="https://www.force11.org" TargetMode="External"/><Relationship Id="rId6" Type="http://schemas.openxmlformats.org/officeDocument/2006/relationships/hyperlink" Target="https://www.force11.org/group/software-citation-working-group" TargetMode="External"/><Relationship Id="rId7" Type="http://schemas.openxmlformats.org/officeDocument/2006/relationships/hyperlink" Target="https://cos.io/" TargetMode="External"/><Relationship Id="rId8" Type="http://schemas.openxmlformats.org/officeDocument/2006/relationships/hyperlink" Target="https://cos.io/top/" TargetMode="External"/><Relationship Id="rId9" Type="http://schemas.openxmlformats.org/officeDocument/2006/relationships/hyperlink" Target="http://ascl.net/wordpress/2016/06/26/engineering-academic-software-schloss-dagstuhl-day-3/"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peerj.com/articles/cs-8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l.dropboxusercontent.com/u/11565521/dagstuhl-eas-manifesto-2016-12-0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3550" y="530225"/>
            <a:ext cx="5821401" cy="2384425"/>
          </a:xfrm>
        </p:spPr>
        <p:txBody>
          <a:bodyPr>
            <a:noAutofit/>
          </a:bodyPr>
          <a:lstStyle/>
          <a:p>
            <a:r>
              <a:rPr lang="en-US" sz="3600" dirty="0" smtClean="0">
                <a:ln w="3175" cmpd="sng">
                  <a:noFill/>
                </a:ln>
                <a:solidFill>
                  <a:schemeClr val="tx2"/>
                </a:solidFill>
              </a:rPr>
              <a:t>Research software best practices: Transparency, credit, and citation</a:t>
            </a:r>
            <a:endParaRPr lang="en-US" sz="3600" dirty="0"/>
          </a:p>
        </p:txBody>
      </p:sp>
      <p:sp>
        <p:nvSpPr>
          <p:cNvPr id="3" name="Subtitle 2"/>
          <p:cNvSpPr>
            <a:spLocks noGrp="1"/>
          </p:cNvSpPr>
          <p:nvPr>
            <p:ph type="subTitle" idx="1"/>
          </p:nvPr>
        </p:nvSpPr>
        <p:spPr>
          <a:xfrm>
            <a:off x="3124200" y="3733800"/>
            <a:ext cx="5562600" cy="1371600"/>
          </a:xfrm>
        </p:spPr>
        <p:txBody>
          <a:bodyPr>
            <a:noAutofit/>
          </a:bodyPr>
          <a:lstStyle/>
          <a:p>
            <a:r>
              <a:rPr lang="en-US" sz="2400" dirty="0" smtClean="0">
                <a:solidFill>
                  <a:schemeClr val="tx2"/>
                </a:solidFill>
              </a:rPr>
              <a:t>Alice Allen</a:t>
            </a:r>
          </a:p>
          <a:p>
            <a:r>
              <a:rPr lang="en-US" sz="2400" dirty="0" smtClean="0">
                <a:solidFill>
                  <a:schemeClr val="tx2"/>
                </a:solidFill>
              </a:rPr>
              <a:t>Astrophysics Source Code Library</a:t>
            </a:r>
          </a:p>
          <a:p>
            <a:r>
              <a:rPr lang="en-US" sz="2400" dirty="0" err="1" smtClean="0">
                <a:solidFill>
                  <a:schemeClr val="tx2"/>
                </a:solidFill>
              </a:rPr>
              <a:t>ascl.net</a:t>
            </a:r>
            <a:endParaRPr lang="en-US" sz="2400" dirty="0"/>
          </a:p>
        </p:txBody>
      </p:sp>
      <p:pic>
        <p:nvPicPr>
          <p:cNvPr id="5" name="Picture 4"/>
          <p:cNvPicPr>
            <a:picLocks noChangeAspect="1"/>
          </p:cNvPicPr>
          <p:nvPr/>
        </p:nvPicPr>
        <p:blipFill>
          <a:blip r:embed="rId3"/>
          <a:stretch>
            <a:fillRect/>
          </a:stretch>
        </p:blipFill>
        <p:spPr>
          <a:xfrm>
            <a:off x="2667000" y="5945296"/>
            <a:ext cx="2667000" cy="874604"/>
          </a:xfrm>
          <a:prstGeom prst="rect">
            <a:avLst/>
          </a:prstGeom>
        </p:spPr>
      </p:pic>
      <p:pic>
        <p:nvPicPr>
          <p:cNvPr id="6" name="Picture 5"/>
          <p:cNvPicPr>
            <a:picLocks noChangeAspect="1"/>
          </p:cNvPicPr>
          <p:nvPr/>
        </p:nvPicPr>
        <p:blipFill>
          <a:blip r:embed="rId4"/>
          <a:stretch>
            <a:fillRect/>
          </a:stretch>
        </p:blipFill>
        <p:spPr>
          <a:xfrm>
            <a:off x="5638799" y="5945297"/>
            <a:ext cx="888939" cy="874602"/>
          </a:xfrm>
          <a:prstGeom prst="rect">
            <a:avLst/>
          </a:prstGeom>
        </p:spPr>
      </p:pic>
      <p:pic>
        <p:nvPicPr>
          <p:cNvPr id="7" name="Picture 6"/>
          <p:cNvPicPr>
            <a:picLocks noChangeAspect="1"/>
          </p:cNvPicPr>
          <p:nvPr/>
        </p:nvPicPr>
        <p:blipFill>
          <a:blip r:embed="rId5"/>
          <a:stretch>
            <a:fillRect/>
          </a:stretch>
        </p:blipFill>
        <p:spPr>
          <a:xfrm>
            <a:off x="6767551" y="6235700"/>
            <a:ext cx="2057400" cy="3937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solidFill>
                <a:schemeClr val="accent6">
                  <a:lumMod val="20000"/>
                  <a:lumOff val="80000"/>
                </a:schemeClr>
              </a:solidFill>
            </a:endParaRPr>
          </a:p>
        </p:txBody>
      </p:sp>
      <p:sp>
        <p:nvSpPr>
          <p:cNvPr id="4" name="TextBox 3"/>
          <p:cNvSpPr txBox="1"/>
          <p:nvPr/>
        </p:nvSpPr>
        <p:spPr>
          <a:xfrm>
            <a:off x="838200" y="1371600"/>
            <a:ext cx="7620000" cy="4647414"/>
          </a:xfrm>
          <a:prstGeom prst="rect">
            <a:avLst/>
          </a:prstGeom>
          <a:noFill/>
        </p:spPr>
        <p:txBody>
          <a:bodyPr wrap="square" lIns="91429" tIns="45714" rIns="91429" bIns="45714" rtlCol="0">
            <a:spAutoFit/>
          </a:bodyPr>
          <a:lstStyle/>
          <a:p>
            <a:r>
              <a:rPr lang="en-US" sz="3600" dirty="0" smtClean="0">
                <a:solidFill>
                  <a:schemeClr val="accent6">
                    <a:lumMod val="20000"/>
                    <a:lumOff val="80000"/>
                  </a:schemeClr>
                </a:solidFill>
                <a:latin typeface="Merriweather"/>
                <a:cs typeface="Merriweather"/>
              </a:rPr>
              <a:t>No one can assume that valuable innovations will pop up magically in the public domain if their inventors received no reward for their labor and capital. </a:t>
            </a:r>
          </a:p>
          <a:p>
            <a:endParaRPr lang="en-US" sz="3600" dirty="0" smtClean="0">
              <a:solidFill>
                <a:schemeClr val="accent6">
                  <a:lumMod val="20000"/>
                  <a:lumOff val="80000"/>
                </a:schemeClr>
              </a:solidFill>
              <a:latin typeface="Merriweather"/>
              <a:cs typeface="Merriweather"/>
            </a:endParaRPr>
          </a:p>
          <a:p>
            <a:pPr algn="r">
              <a:buFontTx/>
              <a:buChar char="-"/>
            </a:pPr>
            <a:r>
              <a:rPr lang="en-US" sz="3600" dirty="0" smtClean="0">
                <a:solidFill>
                  <a:schemeClr val="accent6">
                    <a:lumMod val="20000"/>
                    <a:lumOff val="80000"/>
                  </a:schemeClr>
                </a:solidFill>
                <a:latin typeface="Merriweather"/>
                <a:cs typeface="Merriweather"/>
              </a:rPr>
              <a:t>Richard Epstein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1"/>
          <p:cNvSpPr>
            <a:spLocks noGrp="1"/>
          </p:cNvSpPr>
          <p:nvPr>
            <p:ph type="title"/>
          </p:nvPr>
        </p:nvSpPr>
        <p:spPr>
          <a:xfrm>
            <a:off x="304800" y="381000"/>
            <a:ext cx="8382000" cy="1143000"/>
          </a:xfrm>
        </p:spPr>
        <p:txBody>
          <a:bodyPr>
            <a:noAutofit/>
          </a:bodyPr>
          <a:lstStyle/>
          <a:p>
            <a:r>
              <a:rPr lang="en-US" sz="4000" dirty="0" smtClean="0"/>
              <a:t>Cumulative number of citations to ASCL entries in ADS by year</a:t>
            </a:r>
            <a:endParaRPr lang="en-US" sz="4000" dirty="0"/>
          </a:p>
        </p:txBody>
      </p:sp>
      <p:graphicFrame>
        <p:nvGraphicFramePr>
          <p:cNvPr id="5" name="Chart 4"/>
          <p:cNvGraphicFramePr/>
          <p:nvPr/>
        </p:nvGraphicFramePr>
        <p:xfrm>
          <a:off x="742950" y="1752600"/>
          <a:ext cx="7943850" cy="49106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Citations by journal</a:t>
            </a:r>
            <a:endParaRPr lang="en-US" sz="4000" dirty="0"/>
          </a:p>
        </p:txBody>
      </p:sp>
      <p:graphicFrame>
        <p:nvGraphicFramePr>
          <p:cNvPr id="3" name="Chart 2"/>
          <p:cNvGraphicFramePr/>
          <p:nvPr/>
        </p:nvGraphicFramePr>
        <p:xfrm>
          <a:off x="457200" y="1295400"/>
          <a:ext cx="8686800" cy="556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Benefits of the ASCL </a:t>
            </a:r>
            <a:endParaRPr lang="en-US" sz="4000" dirty="0"/>
          </a:p>
        </p:txBody>
      </p:sp>
      <p:sp>
        <p:nvSpPr>
          <p:cNvPr id="5" name="TextBox 4"/>
          <p:cNvSpPr txBox="1"/>
          <p:nvPr/>
        </p:nvSpPr>
        <p:spPr>
          <a:xfrm>
            <a:off x="742950" y="1524000"/>
            <a:ext cx="7943850" cy="4339650"/>
          </a:xfrm>
          <a:prstGeom prst="rect">
            <a:avLst/>
          </a:prstGeom>
          <a:noFill/>
        </p:spPr>
        <p:txBody>
          <a:bodyPr wrap="square" rtlCol="0">
            <a:spAutoFit/>
          </a:bodyPr>
          <a:lstStyle/>
          <a:p>
            <a:r>
              <a:rPr lang="en-US" sz="2800" dirty="0" smtClean="0">
                <a:latin typeface="Merriweather Sans Regular"/>
                <a:cs typeface="Merriweather Sans Regular"/>
              </a:rPr>
              <a:t>Improves transparency of research</a:t>
            </a:r>
          </a:p>
          <a:p>
            <a:endParaRPr lang="en-US" sz="2800" dirty="0" smtClean="0">
              <a:latin typeface="Merriweather Sans Regular"/>
              <a:cs typeface="Merriweather Sans Regular"/>
            </a:endParaRPr>
          </a:p>
          <a:p>
            <a:r>
              <a:rPr lang="en-US" sz="2800" dirty="0" smtClean="0">
                <a:latin typeface="Merriweather Sans Regular"/>
                <a:cs typeface="Merriweather Sans Regular"/>
              </a:rPr>
              <a:t>Aids in software discovery</a:t>
            </a:r>
            <a:endParaRPr lang="en-US" sz="2400" dirty="0" smtClean="0">
              <a:latin typeface="Merriweather Sans Regular"/>
              <a:cs typeface="Merriweather Sans Regular"/>
            </a:endParaRPr>
          </a:p>
          <a:p>
            <a:endParaRPr lang="en-US" sz="2800" dirty="0" smtClean="0">
              <a:latin typeface="Merriweather Sans Regular"/>
              <a:cs typeface="Merriweather Sans Regular"/>
            </a:endParaRPr>
          </a:p>
          <a:p>
            <a:r>
              <a:rPr lang="en-US" sz="2800" dirty="0" smtClean="0">
                <a:latin typeface="Merriweather Sans Regular"/>
                <a:cs typeface="Merriweather Sans Regular"/>
              </a:rPr>
              <a:t>Provides way to cite software separately from papers</a:t>
            </a:r>
            <a:endParaRPr lang="en-US" sz="2400" dirty="0" smtClean="0">
              <a:latin typeface="Merriweather Sans Regular"/>
              <a:cs typeface="Merriweather Sans Regular"/>
            </a:endParaRPr>
          </a:p>
          <a:p>
            <a:endParaRPr lang="en-US" sz="2400" dirty="0" smtClean="0">
              <a:latin typeface="Merriweather Sans Regular"/>
              <a:cs typeface="Merriweather Sans Regular"/>
            </a:endParaRPr>
          </a:p>
          <a:p>
            <a:r>
              <a:rPr lang="en-US" sz="2800" dirty="0" smtClean="0">
                <a:latin typeface="Merriweather Sans Regular"/>
                <a:cs typeface="Merriweather Sans Regular"/>
              </a:rPr>
              <a:t>Assigns </a:t>
            </a:r>
            <a:r>
              <a:rPr lang="en-US" sz="2800" dirty="0" err="1" smtClean="0">
                <a:latin typeface="Merriweather Sans Regular"/>
                <a:cs typeface="Merriweather Sans Regular"/>
              </a:rPr>
              <a:t>DOIs</a:t>
            </a:r>
            <a:r>
              <a:rPr lang="en-US" sz="2800" dirty="0" smtClean="0">
                <a:latin typeface="Merriweather Sans Regular"/>
                <a:cs typeface="Merriweather Sans Regular"/>
              </a:rPr>
              <a:t> for codes housed on ASCL</a:t>
            </a:r>
          </a:p>
          <a:p>
            <a:endParaRPr lang="en-US" sz="2800" dirty="0" smtClean="0">
              <a:latin typeface="Merriweather Sans Regular"/>
              <a:cs typeface="Merriweather Sans Regular"/>
            </a:endParaRPr>
          </a:p>
          <a:p>
            <a:r>
              <a:rPr lang="en-US" sz="2800" dirty="0" smtClean="0">
                <a:latin typeface="Merriweather Sans Regular"/>
                <a:cs typeface="Merriweather Sans Regular"/>
              </a:rPr>
              <a:t>Reliability of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You can change the world!</a:t>
            </a:r>
            <a:br>
              <a:rPr lang="en-US" sz="4000" dirty="0" smtClean="0"/>
            </a:br>
            <a:r>
              <a:rPr lang="en-US" sz="2000" dirty="0" smtClean="0"/>
              <a:t>(Or at least a little piece of it!)</a:t>
            </a:r>
            <a:endParaRPr lang="en-US" sz="2000" dirty="0"/>
          </a:p>
        </p:txBody>
      </p:sp>
      <p:sp>
        <p:nvSpPr>
          <p:cNvPr id="3" name="TextBox 2"/>
          <p:cNvSpPr txBox="1"/>
          <p:nvPr/>
        </p:nvSpPr>
        <p:spPr>
          <a:xfrm>
            <a:off x="742950" y="1752600"/>
            <a:ext cx="7943850" cy="3847207"/>
          </a:xfrm>
          <a:prstGeom prst="rect">
            <a:avLst/>
          </a:prstGeom>
          <a:noFill/>
        </p:spPr>
        <p:txBody>
          <a:bodyPr wrap="square" rtlCol="0">
            <a:spAutoFit/>
          </a:bodyPr>
          <a:lstStyle/>
          <a:p>
            <a:r>
              <a:rPr lang="en-US" sz="2800" dirty="0" smtClean="0">
                <a:latin typeface="Merriweather Sans Regular"/>
                <a:cs typeface="Merriweather Sans Regular"/>
              </a:rPr>
              <a:t>Release your code</a:t>
            </a:r>
          </a:p>
          <a:p>
            <a:endParaRPr lang="en-US" sz="2800" dirty="0" smtClean="0">
              <a:latin typeface="Merriweather Sans Regular"/>
              <a:cs typeface="Merriweather Sans Regular"/>
            </a:endParaRPr>
          </a:p>
          <a:p>
            <a:r>
              <a:rPr lang="en-US" sz="2800" dirty="0" smtClean="0">
                <a:latin typeface="Merriweather Sans Regular"/>
                <a:cs typeface="Merriweather Sans Regular"/>
              </a:rPr>
              <a:t>Specify how you want your code to be cited</a:t>
            </a:r>
          </a:p>
          <a:p>
            <a:r>
              <a:rPr lang="en-US" sz="2800" dirty="0" smtClean="0">
                <a:latin typeface="Merriweather Sans Regular"/>
                <a:cs typeface="Merriweather Sans Regular"/>
              </a:rPr>
              <a:t>	</a:t>
            </a:r>
            <a:endParaRPr lang="en-US" sz="2400" dirty="0" smtClean="0">
              <a:latin typeface="Merriweather Sans Regular"/>
              <a:cs typeface="Merriweather Sans Regular"/>
            </a:endParaRPr>
          </a:p>
          <a:p>
            <a:r>
              <a:rPr lang="en-US" sz="2800" dirty="0" smtClean="0">
                <a:latin typeface="Merriweather Sans Regular"/>
                <a:cs typeface="Merriweather Sans Regular"/>
              </a:rPr>
              <a:t>License your code</a:t>
            </a:r>
          </a:p>
          <a:p>
            <a:endParaRPr lang="en-US" sz="2400" dirty="0" smtClean="0">
              <a:latin typeface="Merriweather Sans Regular"/>
              <a:cs typeface="Merriweather Sans Regular"/>
            </a:endParaRPr>
          </a:p>
          <a:p>
            <a:r>
              <a:rPr lang="en-US" sz="2800" dirty="0" smtClean="0">
                <a:latin typeface="Merriweather Sans Regular"/>
                <a:cs typeface="Merriweather Sans Regular"/>
              </a:rPr>
              <a:t>Register your code</a:t>
            </a:r>
          </a:p>
          <a:p>
            <a:endParaRPr lang="en-US" sz="2400" dirty="0" smtClean="0">
              <a:latin typeface="Merriweather Sans Regular"/>
              <a:cs typeface="Merriweather Sans Regular"/>
            </a:endParaRPr>
          </a:p>
          <a:p>
            <a:r>
              <a:rPr lang="en-US" sz="2800" dirty="0" smtClean="0">
                <a:latin typeface="Merriweather Sans Regular"/>
                <a:cs typeface="Merriweather Sans Regular"/>
              </a:rPr>
              <a:t>Archive your code somewhere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376"/>
            <a:ext cx="8229600" cy="1143000"/>
          </a:xfrm>
        </p:spPr>
        <p:txBody>
          <a:bodyPr>
            <a:normAutofit fontScale="90000"/>
          </a:bodyPr>
          <a:lstStyle/>
          <a:p>
            <a:r>
              <a:rPr lang="en-US" dirty="0" err="1" smtClean="0"/>
              <a:t>Dagstuhl</a:t>
            </a:r>
            <a:r>
              <a:rPr lang="en-US" dirty="0" smtClean="0"/>
              <a:t> Manifesto on Citation</a:t>
            </a:r>
            <a:endParaRPr lang="en-US" dirty="0"/>
          </a:p>
        </p:txBody>
      </p:sp>
      <p:sp>
        <p:nvSpPr>
          <p:cNvPr id="3" name="Content Placeholder 2"/>
          <p:cNvSpPr>
            <a:spLocks noGrp="1"/>
          </p:cNvSpPr>
          <p:nvPr>
            <p:ph idx="1"/>
          </p:nvPr>
        </p:nvSpPr>
        <p:spPr>
          <a:xfrm>
            <a:off x="457200" y="2134580"/>
            <a:ext cx="8229600" cy="3611563"/>
          </a:xfrm>
        </p:spPr>
        <p:txBody>
          <a:bodyPr>
            <a:normAutofit fontScale="85000" lnSpcReduction="10000"/>
          </a:bodyPr>
          <a:lstStyle/>
          <a:p>
            <a:pPr>
              <a:lnSpc>
                <a:spcPct val="120000"/>
              </a:lnSpc>
            </a:pPr>
            <a:r>
              <a:rPr lang="en-US" dirty="0" smtClean="0"/>
              <a:t>I will make explicit how to cite my software.</a:t>
            </a:r>
          </a:p>
          <a:p>
            <a:pPr>
              <a:lnSpc>
                <a:spcPct val="120000"/>
              </a:lnSpc>
            </a:pPr>
            <a:r>
              <a:rPr lang="en-US" dirty="0" smtClean="0"/>
              <a:t>I will cite the software I used to produce my research results.</a:t>
            </a:r>
          </a:p>
          <a:p>
            <a:pPr>
              <a:lnSpc>
                <a:spcPct val="120000"/>
              </a:lnSpc>
            </a:pPr>
            <a:r>
              <a:rPr lang="en-US" dirty="0" smtClean="0"/>
              <a:t>When reviewing, I will encourage others to cite the software they have used.</a:t>
            </a:r>
            <a:br>
              <a:rPr lang="en-US" dirty="0" smtClean="0"/>
            </a:br>
            <a:endParaRPr lang="en-US" dirty="0" smtClean="0"/>
          </a:p>
          <a:p>
            <a:pPr>
              <a:buNone/>
            </a:pPr>
            <a:r>
              <a:rPr lang="en-US" sz="2118" dirty="0" smtClean="0">
                <a:hlinkClick r:id="rId3"/>
              </a:rPr>
              <a:t>https://dl.dropboxusercontent.com/u/11565521/dagstuhl-eas-manifesto-2016-12-02.pdf</a:t>
            </a:r>
            <a:endParaRPr lang="en-US" sz="2118"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t>Research software</a:t>
            </a:r>
            <a:endParaRPr lang="en-US" sz="4000" dirty="0"/>
          </a:p>
        </p:txBody>
      </p:sp>
      <p:sp>
        <p:nvSpPr>
          <p:cNvPr id="3" name="Content Placeholder 2"/>
          <p:cNvSpPr>
            <a:spLocks noGrp="1"/>
          </p:cNvSpPr>
          <p:nvPr>
            <p:ph idx="4294967295"/>
          </p:nvPr>
        </p:nvSpPr>
        <p:spPr>
          <a:xfrm>
            <a:off x="742950" y="1828800"/>
            <a:ext cx="7943850" cy="1371600"/>
          </a:xfrm>
        </p:spPr>
        <p:txBody>
          <a:bodyPr/>
          <a:lstStyle/>
          <a:p>
            <a:pPr>
              <a:buNone/>
            </a:pPr>
            <a:r>
              <a:rPr lang="en-US" dirty="0" smtClean="0"/>
              <a:t>Integrity of research depends on transparency and reproducibility</a:t>
            </a:r>
            <a:endParaRPr lang="en-US" dirty="0"/>
          </a:p>
        </p:txBody>
      </p:sp>
      <p:sp>
        <p:nvSpPr>
          <p:cNvPr id="4" name="Rounded Rectangular Callout 3"/>
          <p:cNvSpPr/>
          <p:nvPr/>
        </p:nvSpPr>
        <p:spPr>
          <a:xfrm>
            <a:off x="762000" y="3271909"/>
            <a:ext cx="7924800" cy="2062091"/>
          </a:xfrm>
          <a:prstGeom prst="wedgeRoundRectCallout">
            <a:avLst>
              <a:gd name="adj1" fmla="val -20833"/>
              <a:gd name="adj2" fmla="val 51006"/>
              <a:gd name="adj3" fmla="val 16667"/>
            </a:avLst>
          </a:prstGeom>
          <a:solidFill>
            <a:schemeClr val="bg1">
              <a:lumMod val="85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a:p>
        </p:txBody>
      </p:sp>
      <p:sp>
        <p:nvSpPr>
          <p:cNvPr id="5" name="TextBox 4"/>
          <p:cNvSpPr txBox="1"/>
          <p:nvPr/>
        </p:nvSpPr>
        <p:spPr>
          <a:xfrm>
            <a:off x="762000" y="3271909"/>
            <a:ext cx="7924800" cy="2062091"/>
          </a:xfrm>
          <a:prstGeom prst="rect">
            <a:avLst/>
          </a:prstGeom>
          <a:noFill/>
        </p:spPr>
        <p:txBody>
          <a:bodyPr wrap="square" lIns="91429" tIns="45714" rIns="91429" bIns="45714" rtlCol="0">
            <a:spAutoFit/>
          </a:bodyPr>
          <a:lstStyle/>
          <a:p>
            <a:pPr marL="342860" indent="-342860">
              <a:spcBef>
                <a:spcPct val="20000"/>
              </a:spcBef>
            </a:pPr>
            <a:r>
              <a:rPr lang="en-US" sz="3200" dirty="0" smtClean="0">
                <a:solidFill>
                  <a:schemeClr val="tx2"/>
                </a:solidFill>
                <a:latin typeface="Merriweather"/>
                <a:cs typeface="Merriweather"/>
              </a:rPr>
              <a:t>“… anything less than release of actual source code is an indefensible approach for any scientific results that depend on computation...”</a:t>
            </a:r>
            <a:endParaRPr lang="en-US" sz="2800" dirty="0">
              <a:solidFill>
                <a:schemeClr val="tx2"/>
              </a:solidFill>
              <a:latin typeface="Merriweather"/>
              <a:cs typeface="Merriweather"/>
            </a:endParaRPr>
          </a:p>
        </p:txBody>
      </p:sp>
      <p:sp>
        <p:nvSpPr>
          <p:cNvPr id="6" name="TextBox 5"/>
          <p:cNvSpPr txBox="1"/>
          <p:nvPr/>
        </p:nvSpPr>
        <p:spPr>
          <a:xfrm>
            <a:off x="2819400" y="5782270"/>
            <a:ext cx="6324600" cy="923330"/>
          </a:xfrm>
          <a:prstGeom prst="rect">
            <a:avLst/>
          </a:prstGeom>
          <a:noFill/>
        </p:spPr>
        <p:txBody>
          <a:bodyPr wrap="square" lIns="91429" tIns="45714" rIns="91429" bIns="45714" rtlCol="0">
            <a:spAutoFit/>
          </a:bodyPr>
          <a:lstStyle/>
          <a:p>
            <a:r>
              <a:rPr lang="en-US" dirty="0" err="1" smtClean="0">
                <a:latin typeface="Merriweather Sans Regular"/>
                <a:cs typeface="Merriweather Sans Regular"/>
              </a:rPr>
              <a:t>Ince</a:t>
            </a:r>
            <a:r>
              <a:rPr lang="en-US" dirty="0" smtClean="0">
                <a:latin typeface="Merriweather Sans Regular"/>
                <a:cs typeface="Merriweather Sans Regular"/>
              </a:rPr>
              <a:t>, Hatton, &amp; Graham-Cumming, </a:t>
            </a:r>
            <a:r>
              <a:rPr lang="en-US" i="1" dirty="0" smtClean="0">
                <a:latin typeface="Merriweather Sans Regular"/>
                <a:cs typeface="Merriweather Sans Regular"/>
              </a:rPr>
              <a:t>The case for open computer programs,</a:t>
            </a:r>
            <a:r>
              <a:rPr lang="en-US" dirty="0" smtClean="0">
                <a:latin typeface="Merriweather Sans Regular"/>
                <a:cs typeface="Merriweather Sans Regular"/>
              </a:rPr>
              <a:t> Nature, </a:t>
            </a:r>
            <a:r>
              <a:rPr lang="en-US" dirty="0" err="1" smtClean="0">
                <a:latin typeface="Merriweather Sans Regular"/>
                <a:cs typeface="Merriweather Sans Regular"/>
              </a:rPr>
              <a:t>v</a:t>
            </a:r>
            <a:r>
              <a:rPr lang="en-US" dirty="0" smtClean="0">
                <a:latin typeface="Merriweather Sans Regular"/>
                <a:cs typeface="Merriweather Sans Regular"/>
              </a:rPr>
              <a:t>. 482, Feb. 23, 2012</a:t>
            </a:r>
            <a:endParaRPr lang="en-US" i="1" dirty="0" smtClean="0">
              <a:latin typeface="Merriweather Sans Regular"/>
              <a:cs typeface="Merriweather Sans Regular"/>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P spid="5" grpId="0"/>
      <p:bldP spid="6"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2356"/>
            <a:ext cx="8229600" cy="870592"/>
          </a:xfrm>
        </p:spPr>
        <p:txBody>
          <a:bodyPr>
            <a:normAutofit/>
          </a:bodyPr>
          <a:lstStyle/>
          <a:p>
            <a:pPr lvl="0">
              <a:defRPr/>
            </a:pPr>
            <a:r>
              <a:rPr lang="en-US" sz="4000" dirty="0" smtClean="0"/>
              <a:t>Efforts Underway</a:t>
            </a:r>
            <a:endParaRPr lang="en-US" sz="4000" dirty="0"/>
          </a:p>
        </p:txBody>
      </p:sp>
      <p:sp>
        <p:nvSpPr>
          <p:cNvPr id="3" name="Content Placeholder 2"/>
          <p:cNvSpPr>
            <a:spLocks noGrp="1"/>
          </p:cNvSpPr>
          <p:nvPr>
            <p:ph idx="1"/>
          </p:nvPr>
        </p:nvSpPr>
        <p:spPr>
          <a:xfrm>
            <a:off x="457200" y="1520784"/>
            <a:ext cx="8229600" cy="4161480"/>
          </a:xfrm>
        </p:spPr>
        <p:txBody>
          <a:bodyPr>
            <a:normAutofit fontScale="85000" lnSpcReduction="10000"/>
          </a:bodyPr>
          <a:lstStyle/>
          <a:p>
            <a:pPr>
              <a:lnSpc>
                <a:spcPct val="110000"/>
              </a:lnSpc>
            </a:pPr>
            <a:r>
              <a:rPr lang="en-US" dirty="0" smtClean="0"/>
              <a:t>Workshop on Sustainable Software for Science: Practice and Experiences (</a:t>
            </a:r>
            <a:r>
              <a:rPr lang="en-US" dirty="0" smtClean="0">
                <a:hlinkClick r:id="rId3"/>
              </a:rPr>
              <a:t>WSSSPE</a:t>
            </a:r>
            <a:r>
              <a:rPr lang="en-US" dirty="0" smtClean="0"/>
              <a:t>)</a:t>
            </a:r>
          </a:p>
          <a:p>
            <a:pPr>
              <a:lnSpc>
                <a:spcPct val="110000"/>
              </a:lnSpc>
            </a:pPr>
            <a:r>
              <a:rPr lang="en-US" dirty="0" smtClean="0">
                <a:hlinkClick r:id="rId4"/>
              </a:rPr>
              <a:t>CodeMeta project</a:t>
            </a:r>
            <a:endParaRPr lang="en-US" dirty="0" smtClean="0"/>
          </a:p>
          <a:p>
            <a:pPr>
              <a:lnSpc>
                <a:spcPct val="110000"/>
              </a:lnSpc>
            </a:pPr>
            <a:r>
              <a:rPr lang="en-US" dirty="0" smtClean="0">
                <a:hlinkClick r:id="rId5"/>
              </a:rPr>
              <a:t>Force11</a:t>
            </a:r>
            <a:r>
              <a:rPr lang="en-US" dirty="0" smtClean="0"/>
              <a:t> </a:t>
            </a:r>
            <a:r>
              <a:rPr lang="en-US" dirty="0" smtClean="0">
                <a:hlinkClick r:id="rId6"/>
              </a:rPr>
              <a:t>Software Citation Working Group</a:t>
            </a:r>
            <a:endParaRPr lang="en-US" dirty="0" smtClean="0"/>
          </a:p>
          <a:p>
            <a:pPr>
              <a:lnSpc>
                <a:spcPct val="110000"/>
              </a:lnSpc>
            </a:pPr>
            <a:r>
              <a:rPr lang="en-US" dirty="0" smtClean="0">
                <a:hlinkClick r:id="rId7"/>
              </a:rPr>
              <a:t>Center for Open Science</a:t>
            </a:r>
            <a:r>
              <a:rPr lang="en-US" dirty="0" smtClean="0"/>
              <a:t>'s </a:t>
            </a:r>
            <a:r>
              <a:rPr lang="en-US" dirty="0" smtClean="0">
                <a:hlinkClick r:id="rId8"/>
              </a:rPr>
              <a:t>Transparency and Openness Promotion (TOP) Guidelines</a:t>
            </a:r>
            <a:endParaRPr lang="en-US" dirty="0" smtClean="0"/>
          </a:p>
          <a:p>
            <a:pPr>
              <a:lnSpc>
                <a:spcPct val="110000"/>
              </a:lnSpc>
            </a:pPr>
            <a:r>
              <a:rPr lang="en-US" dirty="0" smtClean="0">
                <a:hlinkClick r:id="rId9"/>
              </a:rPr>
              <a:t>Engineering Academic Software</a:t>
            </a:r>
            <a:r>
              <a:rPr lang="en-US" dirty="0" smtClean="0"/>
              <a:t> at </a:t>
            </a:r>
            <a:r>
              <a:rPr lang="en-US" dirty="0" err="1" smtClean="0"/>
              <a:t>Dagstuhl</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normAutofit fontScale="90000"/>
          </a:bodyPr>
          <a:lstStyle/>
          <a:p>
            <a:r>
              <a:rPr lang="en-US" dirty="0" smtClean="0"/>
              <a:t>Force11 Software Citation Principles</a:t>
            </a:r>
            <a:endParaRPr lang="en-US" dirty="0"/>
          </a:p>
        </p:txBody>
      </p:sp>
      <p:sp>
        <p:nvSpPr>
          <p:cNvPr id="3" name="TextBox 2"/>
          <p:cNvSpPr txBox="1"/>
          <p:nvPr/>
        </p:nvSpPr>
        <p:spPr>
          <a:xfrm>
            <a:off x="457200" y="2130850"/>
            <a:ext cx="8229600" cy="3570208"/>
          </a:xfrm>
          <a:prstGeom prst="rect">
            <a:avLst/>
          </a:prstGeom>
          <a:noFill/>
        </p:spPr>
        <p:txBody>
          <a:bodyPr wrap="square" rtlCol="0">
            <a:spAutoFit/>
          </a:bodyPr>
          <a:lstStyle/>
          <a:p>
            <a:pPr marL="342900" lvl="0" indent="-342900">
              <a:spcBef>
                <a:spcPct val="20000"/>
              </a:spcBef>
              <a:buFont typeface="Arial"/>
              <a:buChar char="•"/>
            </a:pPr>
            <a:r>
              <a:rPr lang="en-US" sz="3000" dirty="0" smtClean="0">
                <a:latin typeface="Merriweather Sans Regular"/>
                <a:cs typeface="Merriweather Sans Regular"/>
              </a:rPr>
              <a:t>Importance</a:t>
            </a:r>
          </a:p>
          <a:p>
            <a:pPr marL="342900" lvl="0" indent="-342900">
              <a:spcBef>
                <a:spcPct val="20000"/>
              </a:spcBef>
              <a:buFont typeface="Arial"/>
              <a:buChar char="•"/>
            </a:pPr>
            <a:r>
              <a:rPr lang="en-US" sz="3000" dirty="0" smtClean="0">
                <a:latin typeface="Merriweather Sans Regular"/>
                <a:cs typeface="Merriweather Sans Regular"/>
              </a:rPr>
              <a:t>Credit and attribution</a:t>
            </a:r>
          </a:p>
          <a:p>
            <a:pPr marL="342900" lvl="0" indent="-342900">
              <a:spcBef>
                <a:spcPct val="20000"/>
              </a:spcBef>
              <a:buFont typeface="Arial"/>
              <a:buChar char="•"/>
            </a:pPr>
            <a:r>
              <a:rPr lang="en-US" sz="3000" dirty="0" smtClean="0">
                <a:latin typeface="Merriweather Sans Regular"/>
                <a:cs typeface="Merriweather Sans Regular"/>
              </a:rPr>
              <a:t>Unique identification</a:t>
            </a:r>
          </a:p>
          <a:p>
            <a:pPr marL="342900" lvl="0" indent="-342900">
              <a:spcBef>
                <a:spcPct val="20000"/>
              </a:spcBef>
              <a:buFont typeface="Arial"/>
              <a:buChar char="•"/>
            </a:pPr>
            <a:r>
              <a:rPr lang="en-US" sz="3000" dirty="0" smtClean="0">
                <a:latin typeface="Merriweather Sans Regular"/>
                <a:cs typeface="Merriweather Sans Regular"/>
              </a:rPr>
              <a:t>Persistence</a:t>
            </a:r>
          </a:p>
          <a:p>
            <a:pPr marL="342900" lvl="0" indent="-342900">
              <a:spcBef>
                <a:spcPct val="20000"/>
              </a:spcBef>
              <a:buFont typeface="Arial"/>
              <a:buChar char="•"/>
            </a:pPr>
            <a:r>
              <a:rPr lang="en-US" sz="3000" dirty="0" smtClean="0">
                <a:latin typeface="Merriweather Sans Regular"/>
                <a:cs typeface="Merriweather Sans Regular"/>
              </a:rPr>
              <a:t>Accessibility</a:t>
            </a:r>
          </a:p>
          <a:p>
            <a:endParaRPr lang="en-US" sz="3200" dirty="0" smtClean="0"/>
          </a:p>
          <a:p>
            <a:r>
              <a:rPr lang="en-US" sz="2000" dirty="0" smtClean="0">
                <a:latin typeface="Merriweather Sans Regular"/>
                <a:cs typeface="Merriweather Sans Regular"/>
                <a:hlinkClick r:id="rId3"/>
              </a:rPr>
              <a:t>https://peerj.com/articles/cs-86/</a:t>
            </a:r>
            <a:endParaRPr lang="en-US" sz="2000" dirty="0" smtClean="0">
              <a:latin typeface="Merriweather Sans Regular"/>
              <a:cs typeface="Merriweather Sans Regul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376"/>
            <a:ext cx="8229600" cy="1143000"/>
          </a:xfrm>
        </p:spPr>
        <p:txBody>
          <a:bodyPr>
            <a:normAutofit fontScale="90000"/>
          </a:bodyPr>
          <a:lstStyle/>
          <a:p>
            <a:r>
              <a:rPr lang="en-US" dirty="0" err="1" smtClean="0"/>
              <a:t>Dagstuhl</a:t>
            </a:r>
            <a:r>
              <a:rPr lang="en-US" dirty="0" smtClean="0"/>
              <a:t> Manifesto on Citation</a:t>
            </a:r>
            <a:endParaRPr lang="en-US" dirty="0"/>
          </a:p>
        </p:txBody>
      </p:sp>
      <p:sp>
        <p:nvSpPr>
          <p:cNvPr id="3" name="Content Placeholder 2"/>
          <p:cNvSpPr>
            <a:spLocks noGrp="1"/>
          </p:cNvSpPr>
          <p:nvPr>
            <p:ph idx="1"/>
          </p:nvPr>
        </p:nvSpPr>
        <p:spPr>
          <a:xfrm>
            <a:off x="457200" y="2134580"/>
            <a:ext cx="8229600" cy="3611563"/>
          </a:xfrm>
        </p:spPr>
        <p:txBody>
          <a:bodyPr>
            <a:normAutofit fontScale="85000" lnSpcReduction="10000"/>
          </a:bodyPr>
          <a:lstStyle/>
          <a:p>
            <a:pPr>
              <a:lnSpc>
                <a:spcPct val="120000"/>
              </a:lnSpc>
            </a:pPr>
            <a:r>
              <a:rPr lang="en-US" dirty="0" smtClean="0"/>
              <a:t>I will make explicit how to cite my software.</a:t>
            </a:r>
          </a:p>
          <a:p>
            <a:pPr>
              <a:lnSpc>
                <a:spcPct val="120000"/>
              </a:lnSpc>
            </a:pPr>
            <a:r>
              <a:rPr lang="en-US" dirty="0" smtClean="0"/>
              <a:t>I will cite the software I used to produce my research results.</a:t>
            </a:r>
          </a:p>
          <a:p>
            <a:pPr>
              <a:lnSpc>
                <a:spcPct val="120000"/>
              </a:lnSpc>
            </a:pPr>
            <a:r>
              <a:rPr lang="en-US" dirty="0" smtClean="0"/>
              <a:t>When reviewing, I will encourage others to cite the software they have used.</a:t>
            </a:r>
            <a:br>
              <a:rPr lang="en-US" dirty="0" smtClean="0"/>
            </a:br>
            <a:endParaRPr lang="en-US" dirty="0" smtClean="0"/>
          </a:p>
          <a:p>
            <a:pPr>
              <a:buNone/>
            </a:pPr>
            <a:r>
              <a:rPr lang="en-US" sz="2118" dirty="0" smtClean="0">
                <a:hlinkClick r:id="rId3"/>
              </a:rPr>
              <a:t>https://dl.dropboxusercontent.com/u/11565521/dagstuhl-eas-manifesto-2016-12-02.pdf</a:t>
            </a:r>
            <a:endParaRPr lang="en-US" sz="2118"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304800" y="2362200"/>
            <a:ext cx="8839200" cy="1981200"/>
          </a:xfrm>
          <a:prstGeom prst="rect">
            <a:avLst/>
          </a:prstGeom>
        </p:spPr>
        <p:txBody>
          <a:bodyPr vert="horz" lIns="91429" tIns="45714" rIns="91429" bIns="45714" rtlCol="0" anchor="ctr">
            <a:noAutofit/>
          </a:bodyPr>
          <a:lstStyle/>
          <a:p>
            <a:pPr algn="ctr">
              <a:spcBef>
                <a:spcPct val="0"/>
              </a:spcBef>
              <a:defRPr/>
            </a:pPr>
            <a:r>
              <a:rPr lang="en-US" sz="4400" dirty="0" smtClean="0">
                <a:solidFill>
                  <a:schemeClr val="tx2"/>
                </a:solidFill>
                <a:latin typeface="Merriweather Sans Regular"/>
                <a:ea typeface="+mj-ea"/>
                <a:cs typeface="Merriweather Sans Regular"/>
              </a:rPr>
              <a:t>Astrophysics Source</a:t>
            </a:r>
          </a:p>
          <a:p>
            <a:pPr algn="ctr">
              <a:spcBef>
                <a:spcPct val="0"/>
              </a:spcBef>
              <a:defRPr/>
            </a:pPr>
            <a:r>
              <a:rPr lang="en-US" sz="4400" dirty="0" smtClean="0">
                <a:solidFill>
                  <a:schemeClr val="tx2"/>
                </a:solidFill>
                <a:latin typeface="Merriweather Sans Regular"/>
                <a:ea typeface="+mj-ea"/>
                <a:cs typeface="Merriweather Sans Regular"/>
              </a:rPr>
              <a:t>Code Library</a:t>
            </a:r>
          </a:p>
          <a:p>
            <a:pPr algn="ctr">
              <a:spcBef>
                <a:spcPct val="0"/>
              </a:spcBef>
              <a:defRPr/>
            </a:pPr>
            <a:r>
              <a:rPr lang="en-US" sz="4400" dirty="0" smtClean="0">
                <a:solidFill>
                  <a:schemeClr val="tx2"/>
                </a:solidFill>
                <a:latin typeface="Merriweather Sans Regular"/>
                <a:ea typeface="+mj-ea"/>
                <a:cs typeface="Merriweather Sans Regular"/>
              </a:rPr>
              <a:t>(ASCL, </a:t>
            </a:r>
            <a:r>
              <a:rPr lang="en-US" sz="4400" dirty="0" err="1" smtClean="0">
                <a:solidFill>
                  <a:schemeClr val="tx2"/>
                </a:solidFill>
                <a:latin typeface="Merriweather Sans Regular"/>
                <a:ea typeface="+mj-ea"/>
                <a:cs typeface="Merriweather Sans Regular"/>
              </a:rPr>
              <a:t>ascl.net</a:t>
            </a:r>
            <a:r>
              <a:rPr lang="en-US" sz="4400" dirty="0" smtClean="0">
                <a:solidFill>
                  <a:schemeClr val="tx2"/>
                </a:solidFill>
                <a:latin typeface="Merriweather Sans Regular"/>
                <a:ea typeface="+mj-ea"/>
                <a:cs typeface="Merriweather Sans Regular"/>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descr="Screen Shot 2016-04-10 at 1.52.54 AM.png"/>
          <p:cNvPicPr>
            <a:picLocks noChangeAspect="1"/>
          </p:cNvPicPr>
          <p:nvPr/>
        </p:nvPicPr>
        <p:blipFill>
          <a:blip r:embed="rId3"/>
          <a:stretch>
            <a:fillRect/>
          </a:stretch>
        </p:blipFill>
        <p:spPr>
          <a:xfrm>
            <a:off x="872542" y="304800"/>
            <a:ext cx="7661857" cy="6256490"/>
          </a:xfrm>
          <a:prstGeom prst="rect">
            <a:avLst/>
          </a:prstGeom>
          <a:ln>
            <a:solidFill>
              <a:srgbClr val="674A74"/>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Number of code entries at</a:t>
            </a:r>
            <a:br>
              <a:rPr lang="en-US" sz="4400" dirty="0" smtClean="0"/>
            </a:br>
            <a:r>
              <a:rPr lang="en-US" sz="4400" dirty="0" smtClean="0"/>
              <a:t>year end, 2010 - 2016</a:t>
            </a:r>
            <a:endParaRPr lang="en-US" sz="4400" dirty="0"/>
          </a:p>
        </p:txBody>
      </p:sp>
      <p:graphicFrame>
        <p:nvGraphicFramePr>
          <p:cNvPr id="4" name="Chart 3"/>
          <p:cNvGraphicFramePr/>
          <p:nvPr/>
        </p:nvGraphicFramePr>
        <p:xfrm>
          <a:off x="742950" y="1828800"/>
          <a:ext cx="817245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199" y="-76200"/>
            <a:ext cx="10771128" cy="7162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SCLtemplat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ASCLtemplate.potx</Template>
  <TotalTime>4705</TotalTime>
  <Words>1414</Words>
  <Application>Microsoft Macintosh PowerPoint</Application>
  <PresentationFormat>On-screen Show (4:3)</PresentationFormat>
  <Paragraphs>143</Paragraphs>
  <Slides>15</Slides>
  <Notes>15</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ASCLtemplate</vt:lpstr>
      <vt:lpstr>Research software best practices: Transparency, credit, and citation</vt:lpstr>
      <vt:lpstr>Research software</vt:lpstr>
      <vt:lpstr>Efforts Underway</vt:lpstr>
      <vt:lpstr>Force11 Software Citation Principles</vt:lpstr>
      <vt:lpstr>Dagstuhl Manifesto on Citation</vt:lpstr>
      <vt:lpstr>Slide 6</vt:lpstr>
      <vt:lpstr>Slide 7</vt:lpstr>
      <vt:lpstr>Number of code entries at year end, 2010 - 2016</vt:lpstr>
      <vt:lpstr>Slide 9</vt:lpstr>
      <vt:lpstr>Slide 10</vt:lpstr>
      <vt:lpstr>Cumulative number of citations to ASCL entries in ADS by year</vt:lpstr>
      <vt:lpstr>Citations by journal</vt:lpstr>
      <vt:lpstr>Benefits of the ASCL </vt:lpstr>
      <vt:lpstr>You can change the world! (Or at least a little piece of it!)</vt:lpstr>
      <vt:lpstr>Dagstuhl Manifesto on Citation</vt:lpstr>
    </vt:vector>
  </TitlesOfParts>
  <Manager/>
  <Company>Astrophysics Source Code Library</Company>
  <LinksUpToDate>false</LinksUpToDate>
  <SharedDoc>false</SharedDoc>
  <HyperlinkBase/>
  <HyperlinksChanged>false</HyperlinksChanged>
  <AppVersion>12.0257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EWASS 2017 presentation</dc:title>
  <dc:subject/>
  <dc:creator>Alice Allen</dc:creator>
  <cp:keywords/>
  <dc:description/>
  <cp:lastModifiedBy>Alice Allen</cp:lastModifiedBy>
  <cp:revision>119</cp:revision>
  <cp:lastPrinted>2016-04-22T03:01:25Z</cp:lastPrinted>
  <dcterms:created xsi:type="dcterms:W3CDTF">2017-07-15T23:30:50Z</dcterms:created>
  <dcterms:modified xsi:type="dcterms:W3CDTF">2017-07-15T23:33:44Z</dcterms:modified>
  <cp:category/>
</cp:coreProperties>
</file>