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57" r:id="rId3"/>
    <p:sldId id="258" r:id="rId4"/>
    <p:sldId id="268" r:id="rId5"/>
    <p:sldId id="265" r:id="rId6"/>
    <p:sldId id="267" r:id="rId7"/>
    <p:sldId id="259" r:id="rId8"/>
    <p:sldId id="269" r:id="rId9"/>
    <p:sldId id="270" r:id="rId10"/>
    <p:sldId id="262" r:id="rId11"/>
    <p:sldId id="271"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84" d="100"/>
          <a:sy n="84" d="100"/>
        </p:scale>
        <p:origin x="-280"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BC9AC9-CE3E-4FFA-93B5-06D2B68DEF74}" type="datetimeFigureOut">
              <a:rPr lang="en-US" smtClean="0"/>
              <a:t>6/27/17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904A6-8F0D-4AC0-9A72-B29F5A7D036F}" type="slidenum">
              <a:rPr lang="en-US" smtClean="0"/>
              <a:t>‹#›</a:t>
            </a:fld>
            <a:endParaRPr lang="en-US"/>
          </a:p>
        </p:txBody>
      </p:sp>
    </p:spTree>
    <p:extLst>
      <p:ext uri="{BB962C8B-B14F-4D97-AF65-F5344CB8AC3E}">
        <p14:creationId xmlns:p14="http://schemas.microsoft.com/office/powerpoint/2010/main" val="1545256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7904A6-8F0D-4AC0-9A72-B29F5A7D036F}" type="slidenum">
              <a:rPr lang="en-US" smtClean="0"/>
              <a:t>1</a:t>
            </a:fld>
            <a:endParaRPr lang="en-US"/>
          </a:p>
        </p:txBody>
      </p:sp>
    </p:spTree>
    <p:extLst>
      <p:ext uri="{BB962C8B-B14F-4D97-AF65-F5344CB8AC3E}">
        <p14:creationId xmlns:p14="http://schemas.microsoft.com/office/powerpoint/2010/main" val="277432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F2A13F1-F3DA-4F5D-B1B2-92D48EA5AC85}" type="datetime1">
              <a:rPr lang="en-US" smtClean="0"/>
              <a:t>6/27/17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Save the Codes! AAS 227</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8752DF-5267-44FC-A4E7-0B6B4DF4B8E6}" type="datetime1">
              <a:rPr lang="en-US" smtClean="0"/>
              <a:t>6/27/17</a:t>
            </a:fld>
            <a:endParaRPr lang="en-US" dirty="0"/>
          </a:p>
        </p:txBody>
      </p:sp>
      <p:sp>
        <p:nvSpPr>
          <p:cNvPr id="6" name="Footer Placeholder 5"/>
          <p:cNvSpPr>
            <a:spLocks noGrp="1"/>
          </p:cNvSpPr>
          <p:nvPr>
            <p:ph type="ftr" sz="quarter" idx="11"/>
          </p:nvPr>
        </p:nvSpPr>
        <p:spPr/>
        <p:txBody>
          <a:bodyPr/>
          <a:lstStyle/>
          <a:p>
            <a:r>
              <a:rPr lang="en-US" smtClean="0"/>
              <a:t>Save the Codes! AAS 227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570521-B3F6-4E74-902C-5CC59C197979}" type="datetime1">
              <a:rPr lang="en-US" smtClean="0"/>
              <a:t>6/27/17</a:t>
            </a:fld>
            <a:endParaRPr lang="en-US" dirty="0"/>
          </a:p>
        </p:txBody>
      </p:sp>
      <p:sp>
        <p:nvSpPr>
          <p:cNvPr id="6" name="Footer Placeholder 5"/>
          <p:cNvSpPr>
            <a:spLocks noGrp="1"/>
          </p:cNvSpPr>
          <p:nvPr>
            <p:ph type="ftr" sz="quarter" idx="11"/>
          </p:nvPr>
        </p:nvSpPr>
        <p:spPr/>
        <p:txBody>
          <a:bodyPr/>
          <a:lstStyle/>
          <a:p>
            <a:r>
              <a:rPr lang="en-US" smtClean="0"/>
              <a:t>Save the Codes! AAS 227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A9A3E-343A-4C03-B174-EAD1B118AAD8}" type="datetime1">
              <a:rPr lang="en-US" smtClean="0"/>
              <a:t>6/27/17</a:t>
            </a:fld>
            <a:endParaRPr lang="en-US" dirty="0"/>
          </a:p>
        </p:txBody>
      </p:sp>
      <p:sp>
        <p:nvSpPr>
          <p:cNvPr id="6" name="Footer Placeholder 5"/>
          <p:cNvSpPr>
            <a:spLocks noGrp="1"/>
          </p:cNvSpPr>
          <p:nvPr>
            <p:ph type="ftr" sz="quarter" idx="11"/>
          </p:nvPr>
        </p:nvSpPr>
        <p:spPr/>
        <p:txBody>
          <a:bodyPr/>
          <a:lstStyle/>
          <a:p>
            <a:r>
              <a:rPr lang="en-US" smtClean="0"/>
              <a:t>Save the Codes! AAS 227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D17115-798B-45AE-AC82-AB7234B11CE8}" type="datetime1">
              <a:rPr lang="en-US" smtClean="0"/>
              <a:t>6/27/17</a:t>
            </a:fld>
            <a:endParaRPr lang="en-US" dirty="0"/>
          </a:p>
        </p:txBody>
      </p:sp>
      <p:sp>
        <p:nvSpPr>
          <p:cNvPr id="6" name="Footer Placeholder 5"/>
          <p:cNvSpPr>
            <a:spLocks noGrp="1"/>
          </p:cNvSpPr>
          <p:nvPr>
            <p:ph type="ftr" sz="quarter" idx="11"/>
          </p:nvPr>
        </p:nvSpPr>
        <p:spPr/>
        <p:txBody>
          <a:bodyPr/>
          <a:lstStyle/>
          <a:p>
            <a:r>
              <a:rPr lang="en-US" smtClean="0"/>
              <a:t>Save the Codes! AAS 227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8E3759F-0ECF-46CF-8161-404A5AB18CF3}" type="datetime1">
              <a:rPr lang="en-US" smtClean="0"/>
              <a:t>6/27/17</a:t>
            </a:fld>
            <a:endParaRPr lang="en-US" dirty="0"/>
          </a:p>
        </p:txBody>
      </p:sp>
      <p:sp>
        <p:nvSpPr>
          <p:cNvPr id="4" name="Footer Placeholder 3"/>
          <p:cNvSpPr>
            <a:spLocks noGrp="1"/>
          </p:cNvSpPr>
          <p:nvPr>
            <p:ph type="ftr" sz="quarter" idx="11"/>
          </p:nvPr>
        </p:nvSpPr>
        <p:spPr/>
        <p:txBody>
          <a:bodyPr/>
          <a:lstStyle/>
          <a:p>
            <a:r>
              <a:rPr lang="en-US" smtClean="0"/>
              <a:t>Save the Codes! AAS 227</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FB5DBD5-A66B-4EA8-B4AF-A6FAA96C913C}" type="datetime1">
              <a:rPr lang="en-US" smtClean="0"/>
              <a:t>6/27/17</a:t>
            </a:fld>
            <a:endParaRPr lang="en-US" dirty="0"/>
          </a:p>
        </p:txBody>
      </p:sp>
      <p:sp>
        <p:nvSpPr>
          <p:cNvPr id="4" name="Footer Placeholder 3"/>
          <p:cNvSpPr>
            <a:spLocks noGrp="1"/>
          </p:cNvSpPr>
          <p:nvPr>
            <p:ph type="ftr" sz="quarter" idx="11"/>
          </p:nvPr>
        </p:nvSpPr>
        <p:spPr/>
        <p:txBody>
          <a:bodyPr/>
          <a:lstStyle/>
          <a:p>
            <a:r>
              <a:rPr lang="en-US" smtClean="0"/>
              <a:t>Save the Codes! AAS 227</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8BD3A1-618E-4672-A596-A768F2938BDF}" type="datetime1">
              <a:rPr lang="en-US" smtClean="0"/>
              <a:t>6/27/17</a:t>
            </a:fld>
            <a:endParaRPr lang="en-US" dirty="0"/>
          </a:p>
        </p:txBody>
      </p:sp>
      <p:sp>
        <p:nvSpPr>
          <p:cNvPr id="5" name="Footer Placeholder 4"/>
          <p:cNvSpPr>
            <a:spLocks noGrp="1"/>
          </p:cNvSpPr>
          <p:nvPr>
            <p:ph type="ftr" sz="quarter" idx="11"/>
          </p:nvPr>
        </p:nvSpPr>
        <p:spPr/>
        <p:txBody>
          <a:bodyPr/>
          <a:lstStyle/>
          <a:p>
            <a:r>
              <a:rPr lang="en-US" smtClean="0"/>
              <a:t>Save the Codes! AAS 227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C047F4-43BB-4078-BA2A-EF5CEF9CAE69}" type="datetime1">
              <a:rPr lang="en-US" smtClean="0"/>
              <a:t>6/27/17</a:t>
            </a:fld>
            <a:endParaRPr lang="en-US" dirty="0"/>
          </a:p>
        </p:txBody>
      </p:sp>
      <p:sp>
        <p:nvSpPr>
          <p:cNvPr id="5" name="Footer Placeholder 4"/>
          <p:cNvSpPr>
            <a:spLocks noGrp="1"/>
          </p:cNvSpPr>
          <p:nvPr>
            <p:ph type="ftr" sz="quarter" idx="11"/>
          </p:nvPr>
        </p:nvSpPr>
        <p:spPr/>
        <p:txBody>
          <a:bodyPr/>
          <a:lstStyle/>
          <a:p>
            <a:r>
              <a:rPr lang="en-US" smtClean="0"/>
              <a:t>Save the Codes! AAS 227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FE63D6-B24B-445A-8447-1532B666EAF8}" type="datetime1">
              <a:rPr lang="en-US" smtClean="0"/>
              <a:t>6/27/17</a:t>
            </a:fld>
            <a:endParaRPr lang="en-US" dirty="0"/>
          </a:p>
        </p:txBody>
      </p:sp>
      <p:sp>
        <p:nvSpPr>
          <p:cNvPr id="5" name="Footer Placeholder 4"/>
          <p:cNvSpPr>
            <a:spLocks noGrp="1"/>
          </p:cNvSpPr>
          <p:nvPr>
            <p:ph type="ftr" sz="quarter" idx="11"/>
          </p:nvPr>
        </p:nvSpPr>
        <p:spPr/>
        <p:txBody>
          <a:bodyPr/>
          <a:lstStyle/>
          <a:p>
            <a:r>
              <a:rPr lang="en-US" smtClean="0"/>
              <a:t>Save the Codes! AAS 227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384C7-95A3-4176-9448-B03E522D14D8}" type="datetime1">
              <a:rPr lang="en-US" smtClean="0"/>
              <a:t>6/27/17</a:t>
            </a:fld>
            <a:endParaRPr lang="en-US" dirty="0"/>
          </a:p>
        </p:txBody>
      </p:sp>
      <p:sp>
        <p:nvSpPr>
          <p:cNvPr id="5" name="Footer Placeholder 4"/>
          <p:cNvSpPr>
            <a:spLocks noGrp="1"/>
          </p:cNvSpPr>
          <p:nvPr>
            <p:ph type="ftr" sz="quarter" idx="11"/>
          </p:nvPr>
        </p:nvSpPr>
        <p:spPr/>
        <p:txBody>
          <a:bodyPr/>
          <a:lstStyle/>
          <a:p>
            <a:r>
              <a:rPr lang="en-US" smtClean="0"/>
              <a:t>Save the Codes! AAS 227</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2FAF95-8ECA-4BED-9B5A-7CAE49C49346}" type="datetime1">
              <a:rPr lang="en-US" smtClean="0"/>
              <a:t>6/27/17</a:t>
            </a:fld>
            <a:endParaRPr lang="en-US" dirty="0"/>
          </a:p>
        </p:txBody>
      </p:sp>
      <p:sp>
        <p:nvSpPr>
          <p:cNvPr id="6" name="Footer Placeholder 5"/>
          <p:cNvSpPr>
            <a:spLocks noGrp="1"/>
          </p:cNvSpPr>
          <p:nvPr>
            <p:ph type="ftr" sz="quarter" idx="11"/>
          </p:nvPr>
        </p:nvSpPr>
        <p:spPr/>
        <p:txBody>
          <a:bodyPr/>
          <a:lstStyle/>
          <a:p>
            <a:r>
              <a:rPr lang="en-US" smtClean="0"/>
              <a:t>Save the Codes! AAS 227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5247E5-BF6A-45BF-A247-D98BF79218C8}" type="datetime1">
              <a:rPr lang="en-US" smtClean="0"/>
              <a:t>6/27/17</a:t>
            </a:fld>
            <a:endParaRPr lang="en-US" dirty="0"/>
          </a:p>
        </p:txBody>
      </p:sp>
      <p:sp>
        <p:nvSpPr>
          <p:cNvPr id="8" name="Footer Placeholder 7"/>
          <p:cNvSpPr>
            <a:spLocks noGrp="1"/>
          </p:cNvSpPr>
          <p:nvPr>
            <p:ph type="ftr" sz="quarter" idx="11"/>
          </p:nvPr>
        </p:nvSpPr>
        <p:spPr/>
        <p:txBody>
          <a:bodyPr/>
          <a:lstStyle/>
          <a:p>
            <a:r>
              <a:rPr lang="en-US" smtClean="0"/>
              <a:t>Save the Codes! AAS 227</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BB16FA-D42D-491A-9848-408205CA3759}" type="datetime1">
              <a:rPr lang="en-US" smtClean="0"/>
              <a:t>6/27/17</a:t>
            </a:fld>
            <a:endParaRPr lang="en-US" dirty="0"/>
          </a:p>
        </p:txBody>
      </p:sp>
      <p:sp>
        <p:nvSpPr>
          <p:cNvPr id="4" name="Footer Placeholder 3"/>
          <p:cNvSpPr>
            <a:spLocks noGrp="1"/>
          </p:cNvSpPr>
          <p:nvPr>
            <p:ph type="ftr" sz="quarter" idx="11"/>
          </p:nvPr>
        </p:nvSpPr>
        <p:spPr/>
        <p:txBody>
          <a:bodyPr/>
          <a:lstStyle/>
          <a:p>
            <a:r>
              <a:rPr lang="en-US" smtClean="0"/>
              <a:t>Save the Codes! AAS 227</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90658-CCB5-4E4F-B4E8-5009EEEF3F45}" type="datetime1">
              <a:rPr lang="en-US" smtClean="0"/>
              <a:t>6/27/17</a:t>
            </a:fld>
            <a:endParaRPr lang="en-US" dirty="0"/>
          </a:p>
        </p:txBody>
      </p:sp>
      <p:sp>
        <p:nvSpPr>
          <p:cNvPr id="3" name="Footer Placeholder 2"/>
          <p:cNvSpPr>
            <a:spLocks noGrp="1"/>
          </p:cNvSpPr>
          <p:nvPr>
            <p:ph type="ftr" sz="quarter" idx="11"/>
          </p:nvPr>
        </p:nvSpPr>
        <p:spPr/>
        <p:txBody>
          <a:bodyPr/>
          <a:lstStyle/>
          <a:p>
            <a:r>
              <a:rPr lang="en-US" smtClean="0"/>
              <a:t>Save the Codes! AAS 227</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3C154-9C70-4260-901D-F1E7EF32F81B}" type="datetime1">
              <a:rPr lang="en-US" smtClean="0"/>
              <a:t>6/27/17</a:t>
            </a:fld>
            <a:endParaRPr lang="en-US" dirty="0"/>
          </a:p>
        </p:txBody>
      </p:sp>
      <p:sp>
        <p:nvSpPr>
          <p:cNvPr id="6" name="Footer Placeholder 5"/>
          <p:cNvSpPr>
            <a:spLocks noGrp="1"/>
          </p:cNvSpPr>
          <p:nvPr>
            <p:ph type="ftr" sz="quarter" idx="11"/>
          </p:nvPr>
        </p:nvSpPr>
        <p:spPr/>
        <p:txBody>
          <a:bodyPr/>
          <a:lstStyle/>
          <a:p>
            <a:r>
              <a:rPr lang="en-US" smtClean="0"/>
              <a:t>Save the Codes! AAS 227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141EC-5A1F-454F-8B4B-334851D77CF2}" type="datetime1">
              <a:rPr lang="en-US" smtClean="0"/>
              <a:t>6/27/17</a:t>
            </a:fld>
            <a:endParaRPr lang="en-US" dirty="0"/>
          </a:p>
        </p:txBody>
      </p:sp>
      <p:sp>
        <p:nvSpPr>
          <p:cNvPr id="6" name="Footer Placeholder 5"/>
          <p:cNvSpPr>
            <a:spLocks noGrp="1"/>
          </p:cNvSpPr>
          <p:nvPr>
            <p:ph type="ftr" sz="quarter" idx="11"/>
          </p:nvPr>
        </p:nvSpPr>
        <p:spPr/>
        <p:txBody>
          <a:bodyPr/>
          <a:lstStyle/>
          <a:p>
            <a:r>
              <a:rPr lang="en-US" smtClean="0"/>
              <a:t>Save the Codes! AAS 227</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784D845-74C2-4AA8-8A18-D84A4032D158}" type="datetime1">
              <a:rPr lang="en-US" smtClean="0"/>
              <a:t>6/27/17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Save the Codes! AAS 227</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dirty="0" smtClean="0"/>
              <a:t>Save the Code?</a:t>
            </a:r>
            <a:br>
              <a:rPr lang="en-US" sz="9600" dirty="0" smtClean="0"/>
            </a:br>
            <a:r>
              <a:rPr lang="en-US" dirty="0" smtClean="0"/>
              <a:t>What to do with Short</a:t>
            </a:r>
            <a:br>
              <a:rPr lang="en-US" dirty="0" smtClean="0"/>
            </a:br>
            <a:r>
              <a:rPr lang="en-US" dirty="0" smtClean="0"/>
              <a:t>research codes</a:t>
            </a:r>
            <a:endParaRPr lang="en-US" dirty="0"/>
          </a:p>
        </p:txBody>
      </p:sp>
      <p:sp>
        <p:nvSpPr>
          <p:cNvPr id="3" name="Subtitle 2"/>
          <p:cNvSpPr>
            <a:spLocks noGrp="1"/>
          </p:cNvSpPr>
          <p:nvPr>
            <p:ph type="subTitle" idx="1"/>
          </p:nvPr>
        </p:nvSpPr>
        <p:spPr/>
        <p:txBody>
          <a:bodyPr/>
          <a:lstStyle/>
          <a:p>
            <a:r>
              <a:rPr lang="en-US" dirty="0" smtClean="0"/>
              <a:t>Robert J. Nemiroff (Michigan Tech &amp; ASCL)</a:t>
            </a:r>
          </a:p>
          <a:p>
            <a:r>
              <a:rPr lang="en-US" dirty="0" smtClean="0"/>
              <a:t>&amp; </a:t>
            </a:r>
          </a:p>
          <a:p>
            <a:r>
              <a:rPr lang="en-US" dirty="0" smtClean="0"/>
              <a:t>Alice Allen (ASCL editor)</a:t>
            </a:r>
            <a:endParaRPr lang="en-US" dirty="0"/>
          </a:p>
        </p:txBody>
      </p:sp>
    </p:spTree>
    <p:extLst>
      <p:ext uri="{BB962C8B-B14F-4D97-AF65-F5344CB8AC3E}">
        <p14:creationId xmlns:p14="http://schemas.microsoft.com/office/powerpoint/2010/main" val="82166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r>
              <a:rPr lang="en-US" dirty="0" smtClean="0"/>
              <a:t> Short codes and Ideal science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Should I generate a DOI for each short code?</a:t>
            </a:r>
          </a:p>
          <a:p>
            <a:pPr lvl="1"/>
            <a:r>
              <a:rPr lang="en-US" dirty="0" smtClean="0"/>
              <a:t>Our answer: no. </a:t>
            </a:r>
          </a:p>
          <a:p>
            <a:r>
              <a:rPr lang="en-US" dirty="0" smtClean="0"/>
              <a:t>As referee, should I demand to see short codes?</a:t>
            </a:r>
          </a:p>
          <a:p>
            <a:pPr lvl="1"/>
            <a:r>
              <a:rPr lang="en-US" dirty="0" smtClean="0"/>
              <a:t>Our answer: yes.</a:t>
            </a:r>
          </a:p>
          <a:p>
            <a:r>
              <a:rPr lang="en-US" dirty="0" smtClean="0"/>
              <a:t>As an editor, should I demand that short codes be submitted like Figures?</a:t>
            </a:r>
          </a:p>
          <a:p>
            <a:pPr lvl="1"/>
            <a:r>
              <a:rPr lang="en-US" dirty="0" smtClean="0"/>
              <a:t>Our answer: yes.</a:t>
            </a:r>
          </a:p>
          <a:p>
            <a:r>
              <a:rPr lang="en-US" dirty="0" smtClean="0"/>
              <a:t>Should I make my short code available to the ASCL or the ADS?</a:t>
            </a:r>
          </a:p>
          <a:p>
            <a:pPr lvl="1"/>
            <a:r>
              <a:rPr lang="en-US" dirty="0" smtClean="0"/>
              <a:t>Our answer: typically, yes.</a:t>
            </a:r>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179807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Complaints</a:t>
            </a:r>
            <a:r>
              <a:rPr lang="en-US" dirty="0" smtClean="0"/>
              <a:t> Department</a:t>
            </a:r>
            <a:endParaRPr lang="en-US" dirty="0"/>
          </a:p>
        </p:txBody>
      </p:sp>
      <p:sp>
        <p:nvSpPr>
          <p:cNvPr id="3" name="Content Placeholder 2"/>
          <p:cNvSpPr>
            <a:spLocks noGrp="1"/>
          </p:cNvSpPr>
          <p:nvPr>
            <p:ph idx="1"/>
          </p:nvPr>
        </p:nvSpPr>
        <p:spPr/>
        <p:txBody>
          <a:bodyPr/>
          <a:lstStyle/>
          <a:p>
            <a:r>
              <a:rPr lang="en-US" dirty="0" smtClean="0"/>
              <a:t>“I write messy code and don’t have time to beautify it.”</a:t>
            </a:r>
          </a:p>
          <a:p>
            <a:r>
              <a:rPr lang="en-US" dirty="0" smtClean="0"/>
              <a:t>“I don’t have time to put in comments .”</a:t>
            </a:r>
          </a:p>
          <a:p>
            <a:r>
              <a:rPr lang="en-US" dirty="0" smtClean="0"/>
              <a:t>“Nobody does this.”</a:t>
            </a:r>
          </a:p>
          <a:p>
            <a:r>
              <a:rPr lang="en-US" dirty="0" smtClean="0"/>
              <a:t>“This short code won’t run on its own.”</a:t>
            </a:r>
          </a:p>
          <a:p>
            <a:r>
              <a:rPr lang="en-US" dirty="0" smtClean="0"/>
              <a:t>“My co-authors don’t want the bother.”</a:t>
            </a:r>
          </a:p>
          <a:p>
            <a:r>
              <a:rPr lang="en-US" dirty="0" smtClean="0"/>
              <a:t>“The journal editor says that this is not necessary.”</a:t>
            </a:r>
            <a:endParaRPr lang="en-US" dirty="0"/>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1997394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&amp; key points</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smtClean="0"/>
              <a:t>Short codes can be vitally important </a:t>
            </a:r>
          </a:p>
          <a:p>
            <a:pPr lvl="1"/>
            <a:r>
              <a:rPr lang="en-US" dirty="0" smtClean="0"/>
              <a:t>Yet we never see them -&gt; science is less falsifiable</a:t>
            </a:r>
            <a:endParaRPr lang="en-US" dirty="0"/>
          </a:p>
          <a:p>
            <a:pPr lvl="1"/>
            <a:r>
              <a:rPr lang="en-US" dirty="0" smtClean="0">
                <a:solidFill>
                  <a:srgbClr val="FFFF00"/>
                </a:solidFill>
              </a:rPr>
              <a:t>Let’s reverse this</a:t>
            </a:r>
            <a:endParaRPr lang="en-US" dirty="0">
              <a:solidFill>
                <a:srgbClr val="FFFF00"/>
              </a:solidFill>
            </a:endParaRPr>
          </a:p>
          <a:p>
            <a:r>
              <a:rPr lang="en-US" dirty="0" smtClean="0"/>
              <a:t>Submit your important short codes </a:t>
            </a:r>
          </a:p>
          <a:p>
            <a:pPr lvl="1"/>
            <a:r>
              <a:rPr lang="en-US" dirty="0"/>
              <a:t>W</a:t>
            </a:r>
            <a:r>
              <a:rPr lang="en-US" dirty="0" smtClean="0"/>
              <a:t>ith your papers like Figures /OR/</a:t>
            </a:r>
          </a:p>
          <a:p>
            <a:pPr lvl="1"/>
            <a:r>
              <a:rPr lang="en-US" dirty="0" smtClean="0"/>
              <a:t>To the ASCL (at </a:t>
            </a:r>
            <a:r>
              <a:rPr lang="en-US" dirty="0" err="1" smtClean="0"/>
              <a:t>ascl.net</a:t>
            </a:r>
            <a:r>
              <a:rPr lang="en-US" dirty="0" smtClean="0"/>
              <a:t>)</a:t>
            </a:r>
          </a:p>
          <a:p>
            <a:pPr lvl="1"/>
            <a:r>
              <a:rPr lang="en-US" dirty="0" smtClean="0">
                <a:solidFill>
                  <a:srgbClr val="00C700"/>
                </a:solidFill>
              </a:rPr>
              <a:t>Science, as a whole, will be stronger</a:t>
            </a:r>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1013585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Many codes used for astronomy research are short -- less than 200 lines. They are typically developed, initially, by a single scientist for a single paper, and are not considered to be part of a larger software development project. Should these codes be kept private? Should they be developed with version control? Should they be explicitly cited in papers? Should they be made available to referees, readers, granting organizations, the public that paid to have the code developed, or publicly released? Should they be licensed? Should they be archived in the interest transparency or future use? Potential answers to these questions are discussed, in particular as they relate to the Astrophysics Source Code Library (ASCL; ascl.net)..</a:t>
            </a:r>
          </a:p>
        </p:txBody>
      </p:sp>
      <p:sp>
        <p:nvSpPr>
          <p:cNvPr id="4" name="Footer Placeholder 3"/>
          <p:cNvSpPr>
            <a:spLocks noGrp="1"/>
          </p:cNvSpPr>
          <p:nvPr>
            <p:ph type="ftr" sz="quarter" idx="11"/>
          </p:nvPr>
        </p:nvSpPr>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276796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a:t>
            </a:r>
            <a:r>
              <a:rPr lang="en-US" dirty="0" smtClean="0"/>
              <a:t> Is a short code?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Project Code </a:t>
            </a:r>
          </a:p>
          <a:p>
            <a:pPr lvl="1"/>
            <a:r>
              <a:rPr lang="en-US" dirty="0" smtClean="0"/>
              <a:t>Write a separate paper about them</a:t>
            </a:r>
          </a:p>
          <a:p>
            <a:pPr lvl="1"/>
            <a:r>
              <a:rPr lang="en-US" dirty="0" smtClean="0"/>
              <a:t>Create a web site or publicize GitHub repo’s</a:t>
            </a:r>
          </a:p>
          <a:p>
            <a:pPr lvl="1"/>
            <a:r>
              <a:rPr lang="en-US" dirty="0" smtClean="0"/>
              <a:t>Submit them to the ASCL </a:t>
            </a:r>
          </a:p>
          <a:p>
            <a:r>
              <a:rPr lang="en-US" dirty="0" smtClean="0"/>
              <a:t>Long Code (&gt; 200 lines)</a:t>
            </a:r>
          </a:p>
          <a:p>
            <a:pPr lvl="1"/>
            <a:r>
              <a:rPr lang="en-US" dirty="0" smtClean="0"/>
              <a:t>Mention in the paper, submit them to the ASCL, make them available</a:t>
            </a:r>
          </a:p>
          <a:p>
            <a:r>
              <a:rPr lang="en-US" dirty="0" smtClean="0"/>
              <a:t>Short Code (&lt; 200 lines)</a:t>
            </a:r>
          </a:p>
          <a:p>
            <a:pPr lvl="1"/>
            <a:r>
              <a:rPr lang="en-US" dirty="0" smtClean="0"/>
              <a:t>Pretend they don’t exist?</a:t>
            </a:r>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a:t>Save short </a:t>
            </a:r>
            <a:r>
              <a:rPr lang="en-US" dirty="0" err="1"/>
              <a:t>coDes</a:t>
            </a:r>
            <a:r>
              <a:rPr lang="en-US" dirty="0"/>
              <a:t>: EWASS </a:t>
            </a:r>
            <a:r>
              <a:rPr lang="en-US" dirty="0" smtClean="0"/>
              <a:t>2017</a:t>
            </a:r>
            <a:endParaRPr lang="en-US" dirty="0"/>
          </a:p>
        </p:txBody>
      </p:sp>
    </p:spTree>
    <p:extLst>
      <p:ext uri="{BB962C8B-B14F-4D97-AF65-F5344CB8AC3E}">
        <p14:creationId xmlns:p14="http://schemas.microsoft.com/office/powerpoint/2010/main" val="231665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a:t>
            </a:r>
            <a:r>
              <a:rPr lang="en-US" dirty="0" smtClean="0"/>
              <a:t> Is a short code? </a:t>
            </a:r>
            <a:endParaRPr lang="en-US" dirty="0"/>
          </a:p>
        </p:txBody>
      </p:sp>
      <p:sp>
        <p:nvSpPr>
          <p:cNvPr id="3" name="Content Placeholder 2"/>
          <p:cNvSpPr>
            <a:spLocks noGrp="1"/>
          </p:cNvSpPr>
          <p:nvPr>
            <p:ph idx="1"/>
          </p:nvPr>
        </p:nvSpPr>
        <p:spPr/>
        <p:txBody>
          <a:bodyPr>
            <a:normAutofit/>
          </a:bodyPr>
          <a:lstStyle/>
          <a:p>
            <a:r>
              <a:rPr lang="en-US" dirty="0" smtClean="0"/>
              <a:t>Less than 200 lines </a:t>
            </a:r>
            <a:endParaRPr lang="en-US" dirty="0"/>
          </a:p>
          <a:p>
            <a:r>
              <a:rPr lang="en-US" dirty="0" smtClean="0"/>
              <a:t>You wrote it</a:t>
            </a:r>
          </a:p>
          <a:p>
            <a:r>
              <a:rPr lang="en-US" dirty="0" smtClean="0"/>
              <a:t>It significantly enabled the publication of a refereed paper</a:t>
            </a:r>
          </a:p>
          <a:p>
            <a:pPr lvl="1"/>
            <a:r>
              <a:rPr lang="en-US" dirty="0" smtClean="0"/>
              <a:t>Might be a subroutine </a:t>
            </a:r>
          </a:p>
          <a:p>
            <a:r>
              <a:rPr lang="en-US" dirty="0" smtClean="0"/>
              <a:t>It is novel and might enable the publications of other papers</a:t>
            </a:r>
            <a:endParaRPr lang="en-US" dirty="0"/>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372535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smtClean="0">
                <a:solidFill>
                  <a:srgbClr val="FF0000"/>
                </a:solidFill>
              </a:rPr>
              <a:t>NOT</a:t>
            </a:r>
            <a:r>
              <a:rPr lang="en-US" dirty="0" smtClean="0"/>
              <a:t> a short code?</a:t>
            </a:r>
            <a:endParaRPr lang="en-US" dirty="0"/>
          </a:p>
        </p:txBody>
      </p:sp>
      <p:sp>
        <p:nvSpPr>
          <p:cNvPr id="3" name="Content Placeholder 2"/>
          <p:cNvSpPr>
            <a:spLocks noGrp="1"/>
          </p:cNvSpPr>
          <p:nvPr>
            <p:ph idx="1"/>
          </p:nvPr>
        </p:nvSpPr>
        <p:spPr/>
        <p:txBody>
          <a:bodyPr>
            <a:normAutofit/>
          </a:bodyPr>
          <a:lstStyle/>
          <a:p>
            <a:r>
              <a:rPr lang="en-US" dirty="0" smtClean="0"/>
              <a:t>10 </a:t>
            </a:r>
            <a:r>
              <a:rPr lang="en-US" dirty="0"/>
              <a:t>lines or </a:t>
            </a:r>
            <a:r>
              <a:rPr lang="en-US" dirty="0" smtClean="0"/>
              <a:t>less </a:t>
            </a:r>
          </a:p>
          <a:p>
            <a:pPr lvl="1"/>
            <a:r>
              <a:rPr lang="en-US" dirty="0" smtClean="0"/>
              <a:t>Or its just infrastructure </a:t>
            </a:r>
          </a:p>
          <a:p>
            <a:r>
              <a:rPr lang="en-US" dirty="0" smtClean="0"/>
              <a:t>Does not directly support a paper</a:t>
            </a:r>
          </a:p>
          <a:p>
            <a:r>
              <a:rPr lang="en-US" dirty="0" smtClean="0"/>
              <a:t>Straightforward test of public knowledge</a:t>
            </a:r>
          </a:p>
          <a:p>
            <a:r>
              <a:rPr lang="en-US" dirty="0" smtClean="0"/>
              <a:t>Straightforward test of an equation in the paper</a:t>
            </a:r>
          </a:p>
          <a:p>
            <a:r>
              <a:rPr lang="en-US" dirty="0" smtClean="0"/>
              <a:t>Straightforward plotting routine of an equation in the paper</a:t>
            </a:r>
          </a:p>
          <a:p>
            <a:pPr marL="0" indent="0">
              <a:buNone/>
            </a:pPr>
            <a:endParaRPr lang="en-US" dirty="0"/>
          </a:p>
          <a:p>
            <a:pPr marL="0" indent="0">
              <a:buNone/>
            </a:pPr>
            <a:endParaRPr lang="en-US" dirty="0"/>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275959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a:t>
            </a:r>
            <a:r>
              <a:rPr lang="en-US" dirty="0" smtClean="0"/>
              <a:t> save a short code?</a:t>
            </a:r>
            <a:endParaRPr lang="en-US" dirty="0"/>
          </a:p>
        </p:txBody>
      </p:sp>
      <p:sp>
        <p:nvSpPr>
          <p:cNvPr id="3" name="Content Placeholder 2"/>
          <p:cNvSpPr>
            <a:spLocks noGrp="1"/>
          </p:cNvSpPr>
          <p:nvPr>
            <p:ph idx="1"/>
          </p:nvPr>
        </p:nvSpPr>
        <p:spPr/>
        <p:txBody>
          <a:bodyPr/>
          <a:lstStyle/>
          <a:p>
            <a:r>
              <a:rPr lang="en-US" dirty="0" smtClean="0"/>
              <a:t>Falsifiability</a:t>
            </a:r>
          </a:p>
          <a:p>
            <a:r>
              <a:rPr lang="en-US" dirty="0" smtClean="0"/>
              <a:t>Transparency</a:t>
            </a:r>
          </a:p>
          <a:p>
            <a:r>
              <a:rPr lang="en-US" dirty="0" smtClean="0"/>
              <a:t>Reproducibility</a:t>
            </a:r>
          </a:p>
          <a:p>
            <a:r>
              <a:rPr lang="en-US" dirty="0" smtClean="0"/>
              <a:t>Enabling future research </a:t>
            </a:r>
          </a:p>
          <a:p>
            <a:r>
              <a:rPr lang="en-US" dirty="0" smtClean="0"/>
              <a:t>Getting credit for your own work products</a:t>
            </a:r>
          </a:p>
          <a:p>
            <a:pPr lvl="1"/>
            <a:r>
              <a:rPr lang="en-US" dirty="0" smtClean="0"/>
              <a:t>Sometimes intermediate methods are more important than final results</a:t>
            </a:r>
            <a:endParaRPr lang="en-US" dirty="0"/>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3503118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a:t>
            </a:r>
            <a:r>
              <a:rPr lang="en-US" dirty="0" smtClean="0"/>
              <a:t> save a short code?</a:t>
            </a:r>
            <a:endParaRPr lang="en-US" dirty="0"/>
          </a:p>
        </p:txBody>
      </p:sp>
      <p:sp>
        <p:nvSpPr>
          <p:cNvPr id="3" name="Content Placeholder 2"/>
          <p:cNvSpPr>
            <a:spLocks noGrp="1"/>
          </p:cNvSpPr>
          <p:nvPr>
            <p:ph idx="1"/>
          </p:nvPr>
        </p:nvSpPr>
        <p:spPr/>
        <p:txBody>
          <a:bodyPr/>
          <a:lstStyle/>
          <a:p>
            <a:r>
              <a:rPr lang="en-US" dirty="0" smtClean="0"/>
              <a:t>Papers typically do not have a venue for all important details</a:t>
            </a:r>
          </a:p>
          <a:p>
            <a:pPr lvl="1"/>
            <a:r>
              <a:rPr lang="en-US" dirty="0" smtClean="0"/>
              <a:t>Scientific details</a:t>
            </a:r>
          </a:p>
          <a:p>
            <a:pPr lvl="1"/>
            <a:r>
              <a:rPr lang="en-US" dirty="0" smtClean="0"/>
              <a:t>Numerical details</a:t>
            </a:r>
          </a:p>
          <a:p>
            <a:r>
              <a:rPr lang="en-US" dirty="0" smtClean="0"/>
              <a:t>Scientists forget these details </a:t>
            </a:r>
          </a:p>
          <a:p>
            <a:pPr lvl="1"/>
            <a:r>
              <a:rPr lang="en-US" dirty="0" smtClean="0"/>
              <a:t>In time</a:t>
            </a:r>
          </a:p>
          <a:p>
            <a:pPr lvl="1"/>
            <a:r>
              <a:rPr lang="en-US" dirty="0" smtClean="0"/>
              <a:t>With death</a:t>
            </a:r>
          </a:p>
          <a:p>
            <a:pPr lvl="1"/>
            <a:endParaRPr lang="en-US" dirty="0" smtClean="0"/>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1942637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a:t>
            </a:r>
            <a:r>
              <a:rPr lang="en-US" dirty="0" smtClean="0"/>
              <a:t> save A short code?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6">
                    <a:lumMod val="50000"/>
                  </a:schemeClr>
                </a:solidFill>
              </a:rPr>
              <a:t>Best:</a:t>
            </a:r>
            <a:r>
              <a:rPr lang="en-US" dirty="0" smtClean="0"/>
              <a:t> Submitted like a Figure, published like an appendix (example)</a:t>
            </a:r>
          </a:p>
          <a:p>
            <a:r>
              <a:rPr lang="en-US" dirty="0" smtClean="0">
                <a:solidFill>
                  <a:srgbClr val="FFFF00"/>
                </a:solidFill>
              </a:rPr>
              <a:t>Good:</a:t>
            </a:r>
            <a:r>
              <a:rPr lang="en-US" dirty="0" smtClean="0"/>
              <a:t> By making it available as a paper supplement (e.g. Nature)</a:t>
            </a:r>
          </a:p>
          <a:p>
            <a:r>
              <a:rPr lang="en-US" dirty="0" smtClean="0">
                <a:solidFill>
                  <a:srgbClr val="FFFF00"/>
                </a:solidFill>
              </a:rPr>
              <a:t>Good:</a:t>
            </a:r>
            <a:r>
              <a:rPr lang="en-US" dirty="0" smtClean="0"/>
              <a:t> By submitting it to the ASCL</a:t>
            </a:r>
          </a:p>
          <a:p>
            <a:r>
              <a:rPr lang="en-US" dirty="0">
                <a:solidFill>
                  <a:srgbClr val="FFC000"/>
                </a:solidFill>
              </a:rPr>
              <a:t>OK:</a:t>
            </a:r>
            <a:r>
              <a:rPr lang="en-US" dirty="0"/>
              <a:t> By including a link to a development page (like GitHub)</a:t>
            </a:r>
          </a:p>
          <a:p>
            <a:r>
              <a:rPr lang="en-US" dirty="0" smtClean="0">
                <a:solidFill>
                  <a:srgbClr val="FFC000"/>
                </a:solidFill>
              </a:rPr>
              <a:t>OK:</a:t>
            </a:r>
            <a:r>
              <a:rPr lang="en-US" dirty="0" smtClean="0"/>
              <a:t> By creating a local web page</a:t>
            </a:r>
          </a:p>
          <a:p>
            <a:pPr lvl="1"/>
            <a:r>
              <a:rPr lang="en-US" dirty="0" smtClean="0"/>
              <a:t>And documenting where they can be found</a:t>
            </a:r>
          </a:p>
          <a:p>
            <a:r>
              <a:rPr lang="en-US" dirty="0" smtClean="0">
                <a:solidFill>
                  <a:srgbClr val="7030A0"/>
                </a:solidFill>
              </a:rPr>
              <a:t>Minimal:</a:t>
            </a:r>
            <a:r>
              <a:rPr lang="en-US" dirty="0" smtClean="0"/>
              <a:t> By not deleting them</a:t>
            </a:r>
          </a:p>
          <a:p>
            <a:pPr lvl="1"/>
            <a:r>
              <a:rPr lang="en-US" dirty="0" smtClean="0"/>
              <a:t>Example: copy to Google Drive and share with a co-worker</a:t>
            </a:r>
            <a:endParaRPr lang="en-US" dirty="0"/>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367059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When</a:t>
            </a:r>
            <a:r>
              <a:rPr lang="en-US" dirty="0" smtClean="0"/>
              <a:t> should I save a short code?</a:t>
            </a:r>
            <a:endParaRPr lang="en-US" dirty="0"/>
          </a:p>
        </p:txBody>
      </p:sp>
      <p:sp>
        <p:nvSpPr>
          <p:cNvPr id="3" name="Content Placeholder 2"/>
          <p:cNvSpPr>
            <a:spLocks noGrp="1"/>
          </p:cNvSpPr>
          <p:nvPr>
            <p:ph idx="1"/>
          </p:nvPr>
        </p:nvSpPr>
        <p:spPr/>
        <p:txBody>
          <a:bodyPr>
            <a:normAutofit/>
          </a:bodyPr>
          <a:lstStyle/>
          <a:p>
            <a:r>
              <a:rPr lang="en-US" dirty="0"/>
              <a:t>As you </a:t>
            </a:r>
            <a:r>
              <a:rPr lang="en-US" dirty="0" smtClean="0"/>
              <a:t>code, keep </a:t>
            </a:r>
            <a:r>
              <a:rPr lang="en-US" dirty="0"/>
              <a:t>track of important </a:t>
            </a:r>
            <a:r>
              <a:rPr lang="en-US" dirty="0" smtClean="0"/>
              <a:t>versions</a:t>
            </a:r>
          </a:p>
          <a:p>
            <a:endParaRPr lang="en-US" dirty="0"/>
          </a:p>
          <a:p>
            <a:r>
              <a:rPr lang="en-US" dirty="0" smtClean="0"/>
              <a:t>Prepare final version just before paper submission</a:t>
            </a:r>
          </a:p>
          <a:p>
            <a:r>
              <a:rPr lang="en-US" dirty="0"/>
              <a:t>Note the version number and save date</a:t>
            </a:r>
          </a:p>
          <a:p>
            <a:r>
              <a:rPr lang="en-US" dirty="0" smtClean="0"/>
              <a:t>Submit it to the journal with your paper</a:t>
            </a:r>
          </a:p>
        </p:txBody>
      </p:sp>
      <p:sp>
        <p:nvSpPr>
          <p:cNvPr id="5" name="Footer Placeholder 3"/>
          <p:cNvSpPr>
            <a:spLocks noGrp="1"/>
          </p:cNvSpPr>
          <p:nvPr>
            <p:ph type="ftr" sz="quarter" idx="11"/>
          </p:nvPr>
        </p:nvSpPr>
        <p:spPr>
          <a:xfrm>
            <a:off x="1141411" y="5883275"/>
            <a:ext cx="6239309" cy="365125"/>
          </a:xfrm>
        </p:spPr>
        <p:txBody>
          <a:bodyPr/>
          <a:lstStyle/>
          <a:p>
            <a:r>
              <a:rPr lang="en-US" dirty="0" smtClean="0"/>
              <a:t>Save short </a:t>
            </a:r>
            <a:r>
              <a:rPr lang="en-US" dirty="0" err="1" smtClean="0"/>
              <a:t>coDes</a:t>
            </a:r>
            <a:r>
              <a:rPr lang="en-US" dirty="0" smtClean="0"/>
              <a:t>: EWASS 2017</a:t>
            </a:r>
            <a:endParaRPr lang="en-US" dirty="0"/>
          </a:p>
        </p:txBody>
      </p:sp>
    </p:spTree>
    <p:extLst>
      <p:ext uri="{BB962C8B-B14F-4D97-AF65-F5344CB8AC3E}">
        <p14:creationId xmlns:p14="http://schemas.microsoft.com/office/powerpoint/2010/main" val="2989776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306</TotalTime>
  <Words>753</Words>
  <Application>Microsoft Macintosh PowerPoint</Application>
  <PresentationFormat>Custom</PresentationFormat>
  <Paragraphs>93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Save the Code? What to do with Short research codes</vt:lpstr>
      <vt:lpstr>Abstract </vt:lpstr>
      <vt:lpstr>What Is a short code? </vt:lpstr>
      <vt:lpstr>What Is a short code? </vt:lpstr>
      <vt:lpstr>What is NOT a short code?</vt:lpstr>
      <vt:lpstr>Why save a short code?</vt:lpstr>
      <vt:lpstr>Why save a short code?</vt:lpstr>
      <vt:lpstr>How save A short code?</vt:lpstr>
      <vt:lpstr>When should I save a short code?</vt:lpstr>
      <vt:lpstr>Questions: Short codes and Ideal science</vt:lpstr>
      <vt:lpstr>Complaints Department</vt:lpstr>
      <vt:lpstr>Summary &amp; key points</vt:lpstr>
    </vt:vector>
  </TitlesOfParts>
  <Company>Michigan Technological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with a dead research code</dc:title>
  <dc:creator>Robert Nemiroff</dc:creator>
  <cp:lastModifiedBy>Robert Nemiroff</cp:lastModifiedBy>
  <cp:revision>67</cp:revision>
  <dcterms:created xsi:type="dcterms:W3CDTF">2015-12-28T22:26:17Z</dcterms:created>
  <dcterms:modified xsi:type="dcterms:W3CDTF">2017-06-27T19:25:22Z</dcterms:modified>
</cp:coreProperties>
</file>