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0"/>
  </p:normalViewPr>
  <p:slideViewPr>
    <p:cSldViewPr snapToGrid="0" snapToObjects="1">
      <p:cViewPr varScale="1">
        <p:scale>
          <a:sx n="151" d="100"/>
          <a:sy n="15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908475"/>
            <a:ext cx="8229600" cy="401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908475"/>
            <a:ext cx="8229600" cy="401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685800" y="717176"/>
            <a:ext cx="7772400" cy="951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The Role of the ADS</a:t>
            </a:r>
            <a:endParaRPr sz="3000">
              <a:solidFill>
                <a:srgbClr val="07376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in Software Discovery and Citation</a:t>
            </a:r>
            <a:endParaRPr sz="3000">
              <a:solidFill>
                <a:srgbClr val="073763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685800" y="2068775"/>
            <a:ext cx="7772400" cy="102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0000"/>
                </a:solidFill>
              </a:rPr>
              <a:t>Alberto Accomazzi</a:t>
            </a:r>
            <a:br>
              <a:rPr lang="en" sz="1800" i="1">
                <a:solidFill>
                  <a:srgbClr val="000000"/>
                </a:solidFill>
              </a:rPr>
            </a:br>
            <a:r>
              <a:rPr lang="en" sz="1800" i="1">
                <a:solidFill>
                  <a:srgbClr val="000000"/>
                </a:solidFill>
              </a:rPr>
              <a:t>Edwin Henneken, Sergi Blanco Cuaresma</a:t>
            </a:r>
            <a:endParaRPr sz="18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000000"/>
                </a:solidFill>
              </a:rPr>
              <a:t>@aaccomazzi</a:t>
            </a:r>
            <a:endParaRPr sz="1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AAS 231st Meeting - 1/11/2018</a:t>
            </a:r>
            <a:endParaRPr sz="1400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050" y="3831513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350" y="3845788"/>
            <a:ext cx="9239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040" y="3719775"/>
            <a:ext cx="1219910" cy="102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8563" y="3755775"/>
            <a:ext cx="3289431" cy="95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ADS awards citations (“A cites B”)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The citing work A is in ADS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ADS has the the full-text or reference section of A available for analysis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The reference to B has been successfully identified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The citing work B is in ADS</a:t>
            </a:r>
            <a:br>
              <a:rPr lang="en">
                <a:solidFill>
                  <a:srgbClr val="434343"/>
                </a:solidFill>
              </a:rPr>
            </a:br>
            <a:endParaRPr sz="1400"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Char char="➔"/>
            </a:pPr>
            <a:r>
              <a:rPr lang="en" b="1">
                <a:solidFill>
                  <a:srgbClr val="980000"/>
                </a:solidFill>
              </a:rPr>
              <a:t>If you want your software citation to count, make sure it appears as a formal citation via a unique identifier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“Software” publishing and citation in 1987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7" y="1059550"/>
            <a:ext cx="4988000" cy="31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197" y="2203350"/>
            <a:ext cx="31146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5201" y="2999400"/>
            <a:ext cx="3114675" cy="29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“Software” publishing and citation in 1987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7" y="1059550"/>
            <a:ext cx="4988000" cy="31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197" y="2203350"/>
            <a:ext cx="31146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5201" y="2999400"/>
            <a:ext cx="3114675" cy="29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6548" y="3902500"/>
            <a:ext cx="1193833" cy="9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5275" y="3931260"/>
            <a:ext cx="833300" cy="8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“publishing” and citation in 1997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75" y="1171075"/>
            <a:ext cx="4150924" cy="37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549" y="2381250"/>
            <a:ext cx="3905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1549" y="3173425"/>
            <a:ext cx="3933825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“publishing” and citation in 1997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75" y="1171075"/>
            <a:ext cx="4150924" cy="37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549" y="2381250"/>
            <a:ext cx="3905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1549" y="3173425"/>
            <a:ext cx="393382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6548" y="3902500"/>
            <a:ext cx="1193833" cy="9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5700" y="4003700"/>
            <a:ext cx="766000" cy="7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199" y="205975"/>
            <a:ext cx="8458199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“publishing” and “citation” in 2010</a:t>
            </a:r>
            <a:endParaRPr dirty="0">
              <a:solidFill>
                <a:srgbClr val="980000"/>
              </a:solidFill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51" y="1171075"/>
            <a:ext cx="3933826" cy="37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524" y="2003625"/>
            <a:ext cx="4248875" cy="143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199" y="205975"/>
            <a:ext cx="8458199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“publishing” and “citation” in 2010</a:t>
            </a:r>
            <a:endParaRPr dirty="0">
              <a:solidFill>
                <a:srgbClr val="980000"/>
              </a:solidFill>
            </a:endParaRP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51" y="1171075"/>
            <a:ext cx="3933826" cy="37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524" y="2003625"/>
            <a:ext cx="4248875" cy="143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6548" y="3902500"/>
            <a:ext cx="1193833" cy="9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5700" y="4003700"/>
            <a:ext cx="766000" cy="7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“publishing” and citation in 2012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99525"/>
            <a:ext cx="3076699" cy="358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100" y="2044825"/>
            <a:ext cx="3267150" cy="29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149" y="1122600"/>
            <a:ext cx="43434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“publishing” and citation in 2012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99525"/>
            <a:ext cx="3076699" cy="358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100" y="2044825"/>
            <a:ext cx="3267150" cy="29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149" y="1122600"/>
            <a:ext cx="43434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6548" y="3902500"/>
            <a:ext cx="1193833" cy="9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5275" y="3931260"/>
            <a:ext cx="833300" cy="8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publishing and citation in 2016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42475"/>
            <a:ext cx="3922174" cy="308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425" y="2511150"/>
            <a:ext cx="3182676" cy="252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326" y="886725"/>
            <a:ext cx="3129849" cy="27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3849" y="2904399"/>
            <a:ext cx="4354800" cy="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3850" y="3392013"/>
            <a:ext cx="4354800" cy="389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ADS Core Responsibilities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Maintaining a comprehensive, timely and complete database of scholarly papers in Astronomy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Tracking citations to scholarly papers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Integrating in its database bibliographies and links to data products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Providing discovery services and metrics to researchers, librarians, collaborators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publishing and citation in 2016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42475"/>
            <a:ext cx="3922174" cy="308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425" y="2511150"/>
            <a:ext cx="3182676" cy="252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326" y="886725"/>
            <a:ext cx="3129849" cy="27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3849" y="2904399"/>
            <a:ext cx="4354800" cy="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3850" y="3392013"/>
            <a:ext cx="4354800" cy="38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6548" y="3902500"/>
            <a:ext cx="1193833" cy="9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5275" y="3931260"/>
            <a:ext cx="833300" cy="8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ADS dealing with this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942475"/>
            <a:ext cx="5561148" cy="404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ADS dealing with this - today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861900"/>
            <a:ext cx="4683801" cy="285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ADS dealing with this - today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861900"/>
            <a:ext cx="4683801" cy="285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0400" y="2212950"/>
            <a:ext cx="4683801" cy="286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ADS dealing with this - today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861900"/>
            <a:ext cx="4683801" cy="285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0400" y="2212950"/>
            <a:ext cx="4683801" cy="286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4300" y="1288200"/>
            <a:ext cx="4683801" cy="285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ADS dealing with this - tomorrow</a:t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912" y="939173"/>
            <a:ext cx="6879325" cy="420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4750" y="3033575"/>
            <a:ext cx="1719126" cy="175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199" y="205975"/>
            <a:ext cx="8398933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ADS dealing with this - later this year</a:t>
            </a:r>
            <a:endParaRPr dirty="0">
              <a:solidFill>
                <a:srgbClr val="980000"/>
              </a:solidFill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Software packages ingested in ADS upon the detection of a citation from the refereed literature via a DOI; citation awarded to identified (versioned) resource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Different software versions cross-linked in detail view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Eventually: cumulative metrics (citations, reads) available for versions of same software product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Citation event data publicly available through API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ADS Core Responsibilities </a:t>
            </a:r>
            <a:r>
              <a:rPr lang="en">
                <a:solidFill>
                  <a:srgbClr val="980000"/>
                </a:solidFill>
              </a:rPr>
              <a:t>v1.1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Maintaining a comprehensive, timely and complete database of scholarly papers in Astronomy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Tracking citations to scholarly papers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Integrating in its database bibliographies and links to data products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Providing discovery services and metrics to researchers, librarians, collaborators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ADS Core Responsibilities </a:t>
            </a:r>
            <a:r>
              <a:rPr lang="en">
                <a:solidFill>
                  <a:srgbClr val="980000"/>
                </a:solidFill>
              </a:rPr>
              <a:t>v1.1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Maintaining a comprehensive, timely and complete database of scholarly </a:t>
            </a:r>
            <a:r>
              <a:rPr lang="en" strike="sngStrike">
                <a:solidFill>
                  <a:srgbClr val="434343"/>
                </a:solidFill>
              </a:rPr>
              <a:t>papers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>
                <a:solidFill>
                  <a:srgbClr val="980000"/>
                </a:solidFill>
              </a:rPr>
              <a:t>works</a:t>
            </a:r>
            <a:r>
              <a:rPr lang="en">
                <a:solidFill>
                  <a:srgbClr val="434343"/>
                </a:solidFill>
              </a:rPr>
              <a:t> in Astronomy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Tracking citations to scholarly papers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Integrating in its database bibliographies and links to data products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Providing discovery services and metrics to researchers, librarians, collaborators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ADS Core Responsibilities </a:t>
            </a:r>
            <a:r>
              <a:rPr lang="en">
                <a:solidFill>
                  <a:srgbClr val="980000"/>
                </a:solidFill>
              </a:rPr>
              <a:t>v1.1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Maintaining a comprehensive, timely and complete database of scholarly </a:t>
            </a:r>
            <a:r>
              <a:rPr lang="en" strike="sngStrike">
                <a:solidFill>
                  <a:srgbClr val="434343"/>
                </a:solidFill>
              </a:rPr>
              <a:t>papers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>
                <a:solidFill>
                  <a:srgbClr val="980000"/>
                </a:solidFill>
              </a:rPr>
              <a:t>works</a:t>
            </a:r>
            <a:r>
              <a:rPr lang="en">
                <a:solidFill>
                  <a:srgbClr val="434343"/>
                </a:solidFill>
              </a:rPr>
              <a:t> in Astronomy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Tracking citations to scholarly </a:t>
            </a:r>
            <a:r>
              <a:rPr lang="en" strike="sngStrike">
                <a:solidFill>
                  <a:srgbClr val="434343"/>
                </a:solidFill>
              </a:rPr>
              <a:t>papers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>
                <a:solidFill>
                  <a:srgbClr val="980000"/>
                </a:solidFill>
              </a:rPr>
              <a:t>content</a:t>
            </a:r>
            <a:endParaRPr strike="sngStrike">
              <a:solidFill>
                <a:srgbClr val="9800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Integrating in its database bibliographies and links to data products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Providing discovery services and metrics to researchers, librarians, collaborators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ADS Core Responsibilities </a:t>
            </a:r>
            <a:r>
              <a:rPr lang="en">
                <a:solidFill>
                  <a:srgbClr val="980000"/>
                </a:solidFill>
              </a:rPr>
              <a:t>v1.1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Maintaining a comprehensive, timely and complete database of scholarly </a:t>
            </a:r>
            <a:r>
              <a:rPr lang="en" strike="sngStrike">
                <a:solidFill>
                  <a:srgbClr val="434343"/>
                </a:solidFill>
              </a:rPr>
              <a:t>papers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>
                <a:solidFill>
                  <a:srgbClr val="980000"/>
                </a:solidFill>
              </a:rPr>
              <a:t>works</a:t>
            </a:r>
            <a:r>
              <a:rPr lang="en">
                <a:solidFill>
                  <a:srgbClr val="434343"/>
                </a:solidFill>
              </a:rPr>
              <a:t> in Astronomy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Tracking citations to scholarly </a:t>
            </a:r>
            <a:r>
              <a:rPr lang="en" strike="sngStrike">
                <a:solidFill>
                  <a:srgbClr val="434343"/>
                </a:solidFill>
              </a:rPr>
              <a:t>papers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>
                <a:solidFill>
                  <a:srgbClr val="980000"/>
                </a:solidFill>
              </a:rPr>
              <a:t>content</a:t>
            </a:r>
            <a:endParaRPr strike="sngStrike">
              <a:solidFill>
                <a:srgbClr val="9800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Integrating in its database bibliographies and links to data products </a:t>
            </a:r>
            <a:r>
              <a:rPr lang="en">
                <a:solidFill>
                  <a:srgbClr val="980000"/>
                </a:solidFill>
              </a:rPr>
              <a:t>and software</a:t>
            </a:r>
            <a:endParaRPr>
              <a:solidFill>
                <a:srgbClr val="980000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Providing discovery services and metrics to researchers, librarians, collaborators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ADS selects and ingests content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In order for some work to be considered for inclusion in ADS it must be: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Scholarly in nature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Related to Astronomy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Published and (ideally) available online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ADS selects and ingests content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In order for some work to be considered for inclusion in ADS it must be: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Scholarly in nature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Related to Astronomy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Published and (ideally) available online</a:t>
            </a:r>
            <a:endParaRPr>
              <a:solidFill>
                <a:srgbClr val="434343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Char char="➔"/>
            </a:pPr>
            <a:r>
              <a:rPr lang="en" b="1">
                <a:solidFill>
                  <a:srgbClr val="980000"/>
                </a:solidFill>
              </a:rPr>
              <a:t>If you want a record for your software included in ADS, publish it in a known repository or register it in ASCL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84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ADS awards citations (“A cites B”)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005525"/>
            <a:ext cx="8608500" cy="39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The citing work A is in ADS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ADS has the the full-text or reference section of A available for analysis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The reference to B has been successfully identified</a:t>
            </a:r>
            <a:endParaRPr>
              <a:solidFill>
                <a:srgbClr val="434343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400"/>
              <a:buChar char="●"/>
            </a:pPr>
            <a:r>
              <a:rPr lang="en">
                <a:solidFill>
                  <a:srgbClr val="434343"/>
                </a:solidFill>
              </a:rPr>
              <a:t>The citing work B is in ADS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Macintosh PowerPoint</Application>
  <PresentationFormat>On-screen Show (16:9)</PresentationFormat>
  <Paragraphs>74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Simple Light</vt:lpstr>
      <vt:lpstr>Simple Light</vt:lpstr>
      <vt:lpstr>The Role of the ADS in Software Discovery and Citation</vt:lpstr>
      <vt:lpstr>ADS Core Responsibilities</vt:lpstr>
      <vt:lpstr>ADS Core Responsibilities v1.1</vt:lpstr>
      <vt:lpstr>ADS Core Responsibilities v1.1</vt:lpstr>
      <vt:lpstr>ADS Core Responsibilities v1.1</vt:lpstr>
      <vt:lpstr>ADS Core Responsibilities v1.1</vt:lpstr>
      <vt:lpstr>How ADS selects and ingests content</vt:lpstr>
      <vt:lpstr>How ADS selects and ingests content</vt:lpstr>
      <vt:lpstr>How ADS awards citations (“A cites B”)</vt:lpstr>
      <vt:lpstr>How ADS awards citations (“A cites B”)</vt:lpstr>
      <vt:lpstr>“Software” publishing and citation in 1987</vt:lpstr>
      <vt:lpstr>“Software” publishing and citation in 1987</vt:lpstr>
      <vt:lpstr>Software “publishing” and citation in 1997</vt:lpstr>
      <vt:lpstr>Software “publishing” and citation in 1997</vt:lpstr>
      <vt:lpstr>Software “publishing” and “citation” in 2010</vt:lpstr>
      <vt:lpstr>Software “publishing” and “citation” in 2010</vt:lpstr>
      <vt:lpstr>Software “publishing” and citation in 2012</vt:lpstr>
      <vt:lpstr>Software “publishing” and citation in 2012</vt:lpstr>
      <vt:lpstr>Software publishing and citation in 2016</vt:lpstr>
      <vt:lpstr>Software publishing and citation in 2016</vt:lpstr>
      <vt:lpstr>How is ADS dealing with this</vt:lpstr>
      <vt:lpstr>How is ADS dealing with this - today</vt:lpstr>
      <vt:lpstr>How is ADS dealing with this - today</vt:lpstr>
      <vt:lpstr>How is ADS dealing with this - today</vt:lpstr>
      <vt:lpstr>How is ADS dealing with this - tomorrow</vt:lpstr>
      <vt:lpstr>How is ADS dealing with this - later this year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ADS in Software Discovery and Citation</dc:title>
  <cp:lastModifiedBy>Microsoft Office User</cp:lastModifiedBy>
  <cp:revision>1</cp:revision>
  <dcterms:modified xsi:type="dcterms:W3CDTF">2018-01-11T02:57:14Z</dcterms:modified>
</cp:coreProperties>
</file>