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99" r:id="rId1"/>
  </p:sldMasterIdLst>
  <p:notesMasterIdLst>
    <p:notesMasterId r:id="rId12"/>
  </p:notesMasterIdLst>
  <p:sldIdLst>
    <p:sldId id="256" r:id="rId2"/>
    <p:sldId id="299" r:id="rId3"/>
    <p:sldId id="300" r:id="rId4"/>
    <p:sldId id="301" r:id="rId5"/>
    <p:sldId id="302" r:id="rId6"/>
    <p:sldId id="303" r:id="rId7"/>
    <p:sldId id="289" r:id="rId8"/>
    <p:sldId id="304" r:id="rId9"/>
    <p:sldId id="290" r:id="rId10"/>
    <p:sldId id="291" r:id="rId11"/>
  </p:sldIdLst>
  <p:sldSz cx="9144000" cy="5143500" type="screen16x9"/>
  <p:notesSz cx="6858000" cy="9144000"/>
  <p:defaultText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40" algn="l" defTabSz="457146" rtl="0" eaLnBrk="1" latinLnBrk="0" hangingPunct="1">
      <a:defRPr sz="1800" kern="1200">
        <a:solidFill>
          <a:schemeClr val="tx1"/>
        </a:solidFill>
        <a:latin typeface="+mn-lt"/>
        <a:ea typeface="+mn-ea"/>
        <a:cs typeface="+mn-cs"/>
      </a:defRPr>
    </a:lvl4pPr>
    <a:lvl5pPr marL="1828586" algn="l" defTabSz="457146" rtl="0" eaLnBrk="1" latinLnBrk="0" hangingPunct="1">
      <a:defRPr sz="1800" kern="1200">
        <a:solidFill>
          <a:schemeClr val="tx1"/>
        </a:solidFill>
        <a:latin typeface="+mn-lt"/>
        <a:ea typeface="+mn-ea"/>
        <a:cs typeface="+mn-cs"/>
      </a:defRPr>
    </a:lvl5pPr>
    <a:lvl6pPr marL="2285733" algn="l" defTabSz="457146" rtl="0" eaLnBrk="1" latinLnBrk="0" hangingPunct="1">
      <a:defRPr sz="1800" kern="1200">
        <a:solidFill>
          <a:schemeClr val="tx1"/>
        </a:solidFill>
        <a:latin typeface="+mn-lt"/>
        <a:ea typeface="+mn-ea"/>
        <a:cs typeface="+mn-cs"/>
      </a:defRPr>
    </a:lvl6pPr>
    <a:lvl7pPr marL="2742879" algn="l" defTabSz="457146" rtl="0" eaLnBrk="1" latinLnBrk="0" hangingPunct="1">
      <a:defRPr sz="1800" kern="1200">
        <a:solidFill>
          <a:schemeClr val="tx1"/>
        </a:solidFill>
        <a:latin typeface="+mn-lt"/>
        <a:ea typeface="+mn-ea"/>
        <a:cs typeface="+mn-cs"/>
      </a:defRPr>
    </a:lvl7pPr>
    <a:lvl8pPr marL="3200026" algn="l" defTabSz="457146" rtl="0" eaLnBrk="1" latinLnBrk="0" hangingPunct="1">
      <a:defRPr sz="1800" kern="1200">
        <a:solidFill>
          <a:schemeClr val="tx1"/>
        </a:solidFill>
        <a:latin typeface="+mn-lt"/>
        <a:ea typeface="+mn-ea"/>
        <a:cs typeface="+mn-cs"/>
      </a:defRPr>
    </a:lvl8pPr>
    <a:lvl9pPr marL="3657172" algn="l" defTabSz="457146"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DD1111"/>
    <a:srgbClr val="5DA5DA"/>
    <a:srgbClr val="FAA43A"/>
    <a:srgbClr val="43AF0A"/>
    <a:srgbClr val="FA45AF"/>
    <a:srgbClr val="1229B9"/>
    <a:srgbClr val="1733D7"/>
    <a:srgbClr val="0000C6"/>
    <a:srgbClr val="2B142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3449" autoAdjust="0"/>
    <p:restoredTop sz="76541" autoAdjust="0"/>
  </p:normalViewPr>
  <p:slideViewPr>
    <p:cSldViewPr snapToObjects="1">
      <p:cViewPr>
        <p:scale>
          <a:sx n="66" d="100"/>
          <a:sy n="66" d="100"/>
        </p:scale>
        <p:origin x="-1544" y="-62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F6A17F-0958-D246-BA31-06FDA4BB0D8E}" type="datetimeFigureOut">
              <a:rPr lang="en-US" smtClean="0"/>
              <a:pPr/>
              <a:t>1/10/18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A243CB-DBD2-3641-A759-F4E571F2BC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146" rtl="0" eaLnBrk="1" latinLnBrk="0" hangingPunct="1">
      <a:defRPr sz="1200" kern="1200">
        <a:solidFill>
          <a:schemeClr val="tx1"/>
        </a:solidFill>
        <a:latin typeface="+mn-lt"/>
        <a:ea typeface="+mn-ea"/>
        <a:cs typeface="+mn-cs"/>
      </a:defRPr>
    </a:lvl1pPr>
    <a:lvl2pPr marL="457146" algn="l" defTabSz="457146" rtl="0" eaLnBrk="1" latinLnBrk="0" hangingPunct="1">
      <a:defRPr sz="1200" kern="1200">
        <a:solidFill>
          <a:schemeClr val="tx1"/>
        </a:solidFill>
        <a:latin typeface="+mn-lt"/>
        <a:ea typeface="+mn-ea"/>
        <a:cs typeface="+mn-cs"/>
      </a:defRPr>
    </a:lvl2pPr>
    <a:lvl3pPr marL="914293" algn="l" defTabSz="457146" rtl="0" eaLnBrk="1" latinLnBrk="0" hangingPunct="1">
      <a:defRPr sz="1200" kern="1200">
        <a:solidFill>
          <a:schemeClr val="tx1"/>
        </a:solidFill>
        <a:latin typeface="+mn-lt"/>
        <a:ea typeface="+mn-ea"/>
        <a:cs typeface="+mn-cs"/>
      </a:defRPr>
    </a:lvl3pPr>
    <a:lvl4pPr marL="1371440" algn="l" defTabSz="457146" rtl="0" eaLnBrk="1" latinLnBrk="0" hangingPunct="1">
      <a:defRPr sz="1200" kern="1200">
        <a:solidFill>
          <a:schemeClr val="tx1"/>
        </a:solidFill>
        <a:latin typeface="+mn-lt"/>
        <a:ea typeface="+mn-ea"/>
        <a:cs typeface="+mn-cs"/>
      </a:defRPr>
    </a:lvl4pPr>
    <a:lvl5pPr marL="1828586" algn="l" defTabSz="457146" rtl="0" eaLnBrk="1" latinLnBrk="0" hangingPunct="1">
      <a:defRPr sz="1200" kern="1200">
        <a:solidFill>
          <a:schemeClr val="tx1"/>
        </a:solidFill>
        <a:latin typeface="+mn-lt"/>
        <a:ea typeface="+mn-ea"/>
        <a:cs typeface="+mn-cs"/>
      </a:defRPr>
    </a:lvl5pPr>
    <a:lvl6pPr marL="2285733" algn="l" defTabSz="457146" rtl="0" eaLnBrk="1" latinLnBrk="0" hangingPunct="1">
      <a:defRPr sz="1200" kern="1200">
        <a:solidFill>
          <a:schemeClr val="tx1"/>
        </a:solidFill>
        <a:latin typeface="+mn-lt"/>
        <a:ea typeface="+mn-ea"/>
        <a:cs typeface="+mn-cs"/>
      </a:defRPr>
    </a:lvl6pPr>
    <a:lvl7pPr marL="2742879" algn="l" defTabSz="457146" rtl="0" eaLnBrk="1" latinLnBrk="0" hangingPunct="1">
      <a:defRPr sz="1200" kern="1200">
        <a:solidFill>
          <a:schemeClr val="tx1"/>
        </a:solidFill>
        <a:latin typeface="+mn-lt"/>
        <a:ea typeface="+mn-ea"/>
        <a:cs typeface="+mn-cs"/>
      </a:defRPr>
    </a:lvl7pPr>
    <a:lvl8pPr marL="3200026" algn="l" defTabSz="457146" rtl="0" eaLnBrk="1" latinLnBrk="0" hangingPunct="1">
      <a:defRPr sz="1200" kern="1200">
        <a:solidFill>
          <a:schemeClr val="tx1"/>
        </a:solidFill>
        <a:latin typeface="+mn-lt"/>
        <a:ea typeface="+mn-ea"/>
        <a:cs typeface="+mn-cs"/>
      </a:defRPr>
    </a:lvl8pPr>
    <a:lvl9pPr marL="3657172" algn="l" defTabSz="4571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92500" lnSpcReduction="10000"/>
          </a:bodyPr>
          <a:lstStyle/>
          <a:p>
            <a:r>
              <a:rPr lang="en-US" sz="1800" baseline="0" dirty="0" smtClean="0">
                <a:solidFill>
                  <a:srgbClr val="2B142D"/>
                </a:solidFill>
                <a:latin typeface="Avenir Medium"/>
                <a:cs typeface="Avenir Medium"/>
              </a:rPr>
              <a:t>Name</a:t>
            </a:r>
          </a:p>
          <a:p>
            <a:r>
              <a:rPr lang="en-US" sz="1800" baseline="0" dirty="0" smtClean="0">
                <a:solidFill>
                  <a:srgbClr val="2B142D"/>
                </a:solidFill>
                <a:latin typeface="Avenir Medium"/>
                <a:cs typeface="Avenir Medium"/>
              </a:rPr>
              <a:t>Editor in chief of the ASCL</a:t>
            </a:r>
          </a:p>
          <a:p>
            <a:r>
              <a:rPr lang="en-US" sz="1800" baseline="0" dirty="0" smtClean="0">
                <a:solidFill>
                  <a:srgbClr val="2B142D"/>
                </a:solidFill>
                <a:latin typeface="Avenir Medium"/>
                <a:cs typeface="Avenir Medium"/>
              </a:rPr>
              <a:t>Will tell you a bit about the ASCL, why it exists, and its role in supporting software authors and the discipline.</a:t>
            </a:r>
          </a:p>
        </p:txBody>
      </p:sp>
      <p:sp>
        <p:nvSpPr>
          <p:cNvPr id="4" name="Slide Number Placeholder 3"/>
          <p:cNvSpPr>
            <a:spLocks noGrp="1"/>
          </p:cNvSpPr>
          <p:nvPr>
            <p:ph type="sldNum" sz="quarter" idx="10"/>
          </p:nvPr>
        </p:nvSpPr>
        <p:spPr/>
        <p:txBody>
          <a:bodyPr/>
          <a:lstStyle/>
          <a:p>
            <a:fld id="{82A243CB-DBD2-3641-A759-F4E571F2BCD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To a </a:t>
            </a:r>
            <a:r>
              <a:rPr lang="en-US" dirty="0" err="1" smtClean="0"/>
              <a:t>Dagstuhl</a:t>
            </a:r>
            <a:r>
              <a:rPr lang="en-US" dirty="0" smtClean="0"/>
              <a:t> Manifesto, also a</a:t>
            </a:r>
            <a:r>
              <a:rPr lang="en-US" baseline="0" dirty="0" smtClean="0"/>
              <a:t> cross-disciplinary effort,</a:t>
            </a:r>
            <a:r>
              <a:rPr lang="en-US" dirty="0" smtClean="0"/>
              <a:t> that is</a:t>
            </a:r>
            <a:r>
              <a:rPr lang="en-US" baseline="0" dirty="0" smtClean="0"/>
              <a:t> </a:t>
            </a:r>
            <a:r>
              <a:rPr lang="en-US" baseline="0" dirty="0" smtClean="0"/>
              <a:t>focused on steps that members of a research community can take on their own; these actions are ones that most astronomers can start doing </a:t>
            </a:r>
            <a:r>
              <a:rPr lang="en-US" baseline="0" dirty="0" smtClean="0"/>
              <a:t>immediately, and hope they </a:t>
            </a:r>
            <a:r>
              <a:rPr lang="en-US" baseline="0" smtClean="0"/>
              <a:t>do so!</a:t>
            </a:r>
          </a:p>
          <a:p>
            <a:endParaRPr lang="en-US" baseline="0" dirty="0" smtClean="0"/>
          </a:p>
          <a:p>
            <a:r>
              <a:rPr lang="en-US" baseline="0" dirty="0" smtClean="0"/>
              <a:t>I’m going to end here so we can get to discussion!</a:t>
            </a:r>
            <a:endParaRPr lang="en-US" dirty="0"/>
          </a:p>
        </p:txBody>
      </p:sp>
      <p:sp>
        <p:nvSpPr>
          <p:cNvPr id="4" name="Slide Number Placeholder 3"/>
          <p:cNvSpPr>
            <a:spLocks noGrp="1"/>
          </p:cNvSpPr>
          <p:nvPr>
            <p:ph type="sldNum" sz="quarter" idx="10"/>
          </p:nvPr>
        </p:nvSpPr>
        <p:spPr/>
        <p:txBody>
          <a:bodyPr/>
          <a:lstStyle/>
          <a:p>
            <a:fld id="{94E71063-5629-2940-A486-9FF84835555A}"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sz="2000" b="0" baseline="0" dirty="0" smtClean="0"/>
              <a:t>We register software that has been used in refereed research or in research submitted for peer </a:t>
            </a:r>
            <a:r>
              <a:rPr lang="en-US" sz="2000" b="0" baseline="0" dirty="0" smtClean="0"/>
              <a:t>review.</a:t>
            </a:r>
          </a:p>
          <a:p>
            <a:r>
              <a:rPr lang="en-US" sz="2000" b="0" baseline="0" dirty="0" smtClean="0"/>
              <a:t>The ASCL is indexed </a:t>
            </a:r>
            <a:r>
              <a:rPr lang="en-US" sz="2000" b="0" baseline="0" dirty="0" smtClean="0"/>
              <a:t>by numerous services including ADS and Web of Science, </a:t>
            </a:r>
          </a:p>
          <a:p>
            <a:r>
              <a:rPr lang="en-US" sz="2000" b="0" baseline="0" dirty="0" smtClean="0"/>
              <a:t>and can serve as a repository for software if an author wishes. (Indeed, the ASCL started as a </a:t>
            </a:r>
            <a:r>
              <a:rPr lang="en-US" sz="2000" b="0" baseline="0" dirty="0" smtClean="0"/>
              <a:t>repository only service.</a:t>
            </a:r>
            <a:r>
              <a:rPr lang="en-US" sz="2000" b="0" baseline="0" dirty="0" smtClean="0"/>
              <a:t>) </a:t>
            </a:r>
          </a:p>
          <a:p>
            <a:r>
              <a:rPr lang="en-US" sz="2000" b="0" baseline="0" dirty="0" smtClean="0"/>
              <a:t>We assign </a:t>
            </a:r>
            <a:r>
              <a:rPr lang="en-US" sz="2000" b="0" baseline="0" dirty="0" err="1" smtClean="0"/>
              <a:t>DOIs</a:t>
            </a:r>
            <a:r>
              <a:rPr lang="en-US" sz="2000" b="0" baseline="0" dirty="0" smtClean="0"/>
              <a:t> for codes we hold and serve to the public. </a:t>
            </a:r>
          </a:p>
          <a:p>
            <a:r>
              <a:rPr lang="en-US" sz="2000" b="0" baseline="0" dirty="0" smtClean="0"/>
              <a:t>We also advocate for</a:t>
            </a:r>
            <a:r>
              <a:rPr lang="en-US" sz="2000" b="0" baseline="0" dirty="0" smtClean="0"/>
              <a:t> better recognition of </a:t>
            </a:r>
            <a:r>
              <a:rPr lang="en-US" sz="2000" b="0" baseline="0" dirty="0" smtClean="0"/>
              <a:t>the role of software in research, and for better rewards for</a:t>
            </a:r>
            <a:r>
              <a:rPr lang="en-US" sz="2000" b="0" baseline="0" dirty="0" smtClean="0"/>
              <a:t> code authors. </a:t>
            </a:r>
            <a:r>
              <a:rPr lang="en-US" sz="2000" b="0" baseline="0" dirty="0" smtClean="0"/>
              <a:t>Our advocacy includes working with publishers and editors to improve software citation and organizing sessions on code at meetings and conferences to</a:t>
            </a:r>
            <a:r>
              <a:rPr lang="en-US" sz="2000" b="0" baseline="0" dirty="0" smtClean="0"/>
              <a:t> increase </a:t>
            </a:r>
            <a:r>
              <a:rPr lang="en-US" sz="2000" b="0" baseline="0" dirty="0" smtClean="0"/>
              <a:t>the visibility of the work of software </a:t>
            </a:r>
            <a:r>
              <a:rPr lang="en-US" sz="2000" b="0" baseline="0" dirty="0" smtClean="0"/>
              <a:t>authors.</a:t>
            </a:r>
          </a:p>
          <a:p>
            <a:r>
              <a:rPr lang="en-US" sz="2000" b="0" baseline="0" dirty="0" smtClean="0"/>
              <a:t>And we encourage authors to adopt practices that help improve software citation, code reuse, and research transparency.</a:t>
            </a:r>
          </a:p>
          <a:p>
            <a:pPr marL="0" marR="0" indent="0" algn="l" defTabSz="457146" rtl="0" eaLnBrk="1" fontAlgn="auto" latinLnBrk="0" hangingPunct="1">
              <a:lnSpc>
                <a:spcPct val="100000"/>
              </a:lnSpc>
              <a:spcBef>
                <a:spcPts val="0"/>
              </a:spcBef>
              <a:spcAft>
                <a:spcPts val="0"/>
              </a:spcAft>
              <a:buClrTx/>
              <a:buSzTx/>
              <a:buFontTx/>
              <a:buNone/>
              <a:tabLst/>
              <a:defRPr/>
            </a:pPr>
            <a:r>
              <a:rPr lang="en-US" sz="2000" b="0" dirty="0" smtClean="0"/>
              <a:t>ASCL</a:t>
            </a:r>
            <a:r>
              <a:rPr lang="en-US" sz="2000" b="0" baseline="0" dirty="0" smtClean="0"/>
              <a:t> was created to improve the discipline in three ways…. </a:t>
            </a:r>
            <a:endParaRPr lang="en-US" sz="2000" b="0" dirty="0" smtClean="0"/>
          </a:p>
          <a:p>
            <a:endParaRPr lang="en-US" sz="2000" b="0" baseline="0" dirty="0" smtClean="0"/>
          </a:p>
        </p:txBody>
      </p:sp>
      <p:sp>
        <p:nvSpPr>
          <p:cNvPr id="4" name="Slide Number Placeholder 3"/>
          <p:cNvSpPr>
            <a:spLocks noGrp="1"/>
          </p:cNvSpPr>
          <p:nvPr>
            <p:ph type="sldNum" sz="quarter" idx="10"/>
          </p:nvPr>
        </p:nvSpPr>
        <p:spPr/>
        <p:txBody>
          <a:bodyPr/>
          <a:lstStyle/>
          <a:p>
            <a:fld id="{94E71063-5629-2940-A486-9FF84835555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0" dirty="0" smtClean="0"/>
              <a:t>ASCL</a:t>
            </a:r>
            <a:r>
              <a:rPr lang="en-US" b="0" baseline="0" dirty="0" smtClean="0"/>
              <a:t> </a:t>
            </a:r>
            <a:r>
              <a:rPr lang="en-US" b="0" baseline="0" dirty="0" smtClean="0"/>
              <a:t>was created to improve the discipline in three ways…. </a:t>
            </a:r>
            <a:endParaRPr lang="en-US" b="0" dirty="0" smtClean="0"/>
          </a:p>
          <a:p>
            <a:r>
              <a:rPr lang="en-US" dirty="0" smtClean="0"/>
              <a:t>The first is transparency</a:t>
            </a:r>
            <a:r>
              <a:rPr lang="en-US" baseline="0" dirty="0" smtClean="0"/>
              <a:t> – research should tell its complete story </a:t>
            </a:r>
            <a:endParaRPr lang="en-US" dirty="0"/>
          </a:p>
        </p:txBody>
      </p:sp>
      <p:sp>
        <p:nvSpPr>
          <p:cNvPr id="4" name="Slide Number Placeholder 3"/>
          <p:cNvSpPr>
            <a:spLocks noGrp="1"/>
          </p:cNvSpPr>
          <p:nvPr>
            <p:ph type="sldNum" sz="quarter" idx="10"/>
          </p:nvPr>
        </p:nvSpPr>
        <p:spPr/>
        <p:txBody>
          <a:bodyPr/>
          <a:lstStyle/>
          <a:p>
            <a:fld id="{94E71063-5629-2940-A486-9FF84835555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To provide more detailed information about how computations in the research</a:t>
            </a:r>
            <a:r>
              <a:rPr lang="en-US" baseline="0" dirty="0" smtClean="0"/>
              <a:t> </a:t>
            </a:r>
            <a:r>
              <a:rPr lang="en-US" dirty="0" smtClean="0"/>
              <a:t>were carried out by making</a:t>
            </a:r>
            <a:r>
              <a:rPr lang="en-US" baseline="0" dirty="0" smtClean="0"/>
              <a:t> source code discoverable</a:t>
            </a:r>
            <a:endParaRPr lang="en-US" dirty="0"/>
          </a:p>
        </p:txBody>
      </p:sp>
      <p:sp>
        <p:nvSpPr>
          <p:cNvPr id="4" name="Slide Number Placeholder 3"/>
          <p:cNvSpPr>
            <a:spLocks noGrp="1"/>
          </p:cNvSpPr>
          <p:nvPr>
            <p:ph type="sldNum" sz="quarter" idx="10"/>
          </p:nvPr>
        </p:nvSpPr>
        <p:spPr/>
        <p:txBody>
          <a:bodyPr/>
          <a:lstStyle/>
          <a:p>
            <a:fld id="{94E71063-5629-2940-A486-9FF84835555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disseminate programs of significant utility to other researchers</a:t>
            </a:r>
            <a:endParaRPr lang="en-US" dirty="0"/>
          </a:p>
        </p:txBody>
      </p:sp>
      <p:sp>
        <p:nvSpPr>
          <p:cNvPr id="4" name="Slide Number Placeholder 3"/>
          <p:cNvSpPr>
            <a:spLocks noGrp="1"/>
          </p:cNvSpPr>
          <p:nvPr>
            <p:ph type="sldNum" sz="quarter" idx="10"/>
          </p:nvPr>
        </p:nvSpPr>
        <p:spPr/>
        <p:txBody>
          <a:bodyPr/>
          <a:lstStyle/>
          <a:p>
            <a:fld id="{94E71063-5629-2940-A486-9FF84835555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b="0" dirty="0" smtClean="0"/>
              <a:t>The greatest of these,</a:t>
            </a:r>
            <a:r>
              <a:rPr lang="en-US" b="0" baseline="0" dirty="0" smtClean="0"/>
              <a:t> for me, is </a:t>
            </a:r>
            <a:endParaRPr lang="en-US" dirty="0"/>
          </a:p>
        </p:txBody>
      </p:sp>
      <p:sp>
        <p:nvSpPr>
          <p:cNvPr id="4" name="Slide Number Placeholder 3"/>
          <p:cNvSpPr>
            <a:spLocks noGrp="1"/>
          </p:cNvSpPr>
          <p:nvPr>
            <p:ph type="sldNum" sz="quarter" idx="10"/>
          </p:nvPr>
        </p:nvSpPr>
        <p:spPr/>
        <p:txBody>
          <a:bodyPr/>
          <a:lstStyle/>
          <a:p>
            <a:fld id="{94E71063-5629-2940-A486-9FF84835555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We focus on software that had been used in refereed research, or submitted for refereeing. The</a:t>
            </a:r>
            <a:r>
              <a:rPr lang="en-US" baseline="0" dirty="0" smtClean="0"/>
              <a:t> idea is to improve the </a:t>
            </a:r>
            <a:r>
              <a:rPr lang="en-US" i="1" baseline="0" dirty="0" smtClean="0"/>
              <a:t>research record</a:t>
            </a:r>
            <a:r>
              <a:rPr lang="en-US" i="0" baseline="0" dirty="0" smtClean="0"/>
              <a:t>. There is software that </a:t>
            </a:r>
            <a:r>
              <a:rPr lang="en-US" i="1" baseline="0" dirty="0" smtClean="0"/>
              <a:t>might </a:t>
            </a:r>
            <a:r>
              <a:rPr lang="en-US" i="0" baseline="0" dirty="0" smtClean="0"/>
              <a:t> be useful to astronomy, but we focus on that which has been used. </a:t>
            </a:r>
          </a:p>
          <a:p>
            <a:r>
              <a:rPr lang="en-US" i="0" baseline="0" dirty="0" smtClean="0"/>
              <a:t>We do not (knowingly!) index software for which the source code is not available; no binaries, black-box web apps, etc. </a:t>
            </a:r>
          </a:p>
          <a:p>
            <a:r>
              <a:rPr lang="en-US" i="0" baseline="0" dirty="0" smtClean="0"/>
              <a:t>We take an active approach to registering codes by searching research papers for software to register, and then register it. We encourage authors to submit their software to the ASCL, and submissions by authors increased 23% in 2017 over 2016. </a:t>
            </a:r>
            <a:endParaRPr lang="en-US" dirty="0"/>
          </a:p>
        </p:txBody>
      </p:sp>
      <p:sp>
        <p:nvSpPr>
          <p:cNvPr id="4" name="Slide Number Placeholder 3"/>
          <p:cNvSpPr>
            <a:spLocks noGrp="1"/>
          </p:cNvSpPr>
          <p:nvPr>
            <p:ph type="sldNum" sz="quarter" idx="10"/>
          </p:nvPr>
        </p:nvSpPr>
        <p:spPr/>
        <p:txBody>
          <a:bodyPr/>
          <a:lstStyle/>
          <a:p>
            <a:fld id="{94E71063-5629-2940-A486-9FF84835555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sz="1200" b="1" dirty="0" smtClean="0">
                <a:latin typeface="Merriweather Sans Regular"/>
                <a:cs typeface="Merriweather Sans Regular"/>
              </a:rPr>
              <a:t>Citation</a:t>
            </a:r>
            <a:r>
              <a:rPr lang="en-US" sz="1200" dirty="0" smtClean="0">
                <a:latin typeface="Merriweather Sans Regular"/>
                <a:cs typeface="Merriweather Sans Regular"/>
              </a:rPr>
              <a:t>: ASCL serves</a:t>
            </a:r>
            <a:r>
              <a:rPr lang="en-US" sz="1200" baseline="0" dirty="0" smtClean="0">
                <a:latin typeface="Merriweather Sans Regular"/>
                <a:cs typeface="Merriweather Sans Regular"/>
              </a:rPr>
              <a:t> as a citable source, even for software that doesn’t have a paper describing it. ADS shows over 60 journals have citations to ASCL entries. </a:t>
            </a:r>
          </a:p>
          <a:p>
            <a:r>
              <a:rPr lang="en-US" sz="1200" b="1" baseline="0" dirty="0" smtClean="0">
                <a:latin typeface="Merriweather Sans Regular"/>
                <a:cs typeface="Merriweather Sans Regular"/>
              </a:rPr>
              <a:t>Preferred citation</a:t>
            </a:r>
            <a:r>
              <a:rPr lang="en-US" sz="1200" b="0" baseline="0" dirty="0" smtClean="0">
                <a:latin typeface="Merriweather Sans Regular"/>
                <a:cs typeface="Merriweather Sans Regular"/>
              </a:rPr>
              <a:t>: We seek out information on a software package’s preferred citation, and list this in the ASCL entry. We don’t care how a code is cited as long as it is cited, and is cited well</a:t>
            </a:r>
          </a:p>
          <a:p>
            <a:r>
              <a:rPr lang="en-US" sz="1200" b="1" baseline="0" dirty="0" smtClean="0">
                <a:latin typeface="Merriweather Sans Regular"/>
                <a:cs typeface="Merriweather Sans Regular"/>
              </a:rPr>
              <a:t>Release</a:t>
            </a:r>
            <a:r>
              <a:rPr lang="en-US" sz="1200" b="0" baseline="0" dirty="0" smtClean="0">
                <a:latin typeface="Merriweather Sans Regular"/>
                <a:cs typeface="Merriweather Sans Regular"/>
              </a:rPr>
              <a:t>: We register research code whether it’s tidy or messy. No judgment! If it meets our basic criteria, we accept it and assign an ASCL ID to it.</a:t>
            </a:r>
            <a:endParaRPr lang="en-US" sz="1200" b="1" dirty="0" smtClean="0">
              <a:latin typeface="Merriweather Sans Regular"/>
              <a:cs typeface="Merriweather Sans Regular"/>
            </a:endParaRPr>
          </a:p>
          <a:p>
            <a:pPr marL="0" marR="0" indent="0" algn="l" defTabSz="457146" rtl="0" eaLnBrk="1" fontAlgn="auto" latinLnBrk="0" hangingPunct="1">
              <a:lnSpc>
                <a:spcPct val="100000"/>
              </a:lnSpc>
              <a:spcBef>
                <a:spcPts val="0"/>
              </a:spcBef>
              <a:spcAft>
                <a:spcPts val="0"/>
              </a:spcAft>
              <a:buClrTx/>
              <a:buSzTx/>
              <a:buFontTx/>
              <a:buNone/>
              <a:tabLst/>
              <a:defRPr/>
            </a:pPr>
            <a:r>
              <a:rPr lang="en-US" sz="1400" b="1" baseline="0" dirty="0" smtClean="0">
                <a:latin typeface="Merriweather Sans Regular"/>
                <a:cs typeface="Merriweather Sans Regular"/>
              </a:rPr>
              <a:t>Reliability: </a:t>
            </a:r>
            <a:r>
              <a:rPr lang="en-US" sz="1200" dirty="0" smtClean="0">
                <a:latin typeface="Merriweather Sans Regular"/>
                <a:cs typeface="Merriweather Sans Regular"/>
              </a:rPr>
              <a:t>Actively </a:t>
            </a:r>
            <a:r>
              <a:rPr lang="en-US" sz="1200" dirty="0" err="1" smtClean="0">
                <a:latin typeface="Merriweather Sans Regular"/>
                <a:cs typeface="Merriweather Sans Regular"/>
              </a:rPr>
              <a:t>curated</a:t>
            </a:r>
            <a:r>
              <a:rPr lang="en-US" sz="1200" dirty="0" smtClean="0">
                <a:latin typeface="Merriweather Sans Regular"/>
                <a:cs typeface="Merriweather Sans Regular"/>
              </a:rPr>
              <a:t>, links checked, and has</a:t>
            </a:r>
            <a:r>
              <a:rPr lang="en-US" sz="1200" baseline="0" dirty="0" smtClean="0">
                <a:latin typeface="Merriweather Sans Regular"/>
                <a:cs typeface="Merriweather Sans Regular"/>
              </a:rPr>
              <a:t> been online continuous since its founding in 1999. </a:t>
            </a:r>
          </a:p>
          <a:p>
            <a:pPr marL="0" marR="0" indent="0" algn="l" defTabSz="457146" rtl="0" eaLnBrk="1" fontAlgn="auto" latinLnBrk="0" hangingPunct="1">
              <a:lnSpc>
                <a:spcPct val="100000"/>
              </a:lnSpc>
              <a:spcBef>
                <a:spcPts val="0"/>
              </a:spcBef>
              <a:spcAft>
                <a:spcPts val="0"/>
              </a:spcAft>
              <a:buClrTx/>
              <a:buSzTx/>
              <a:buFontTx/>
              <a:buNone/>
              <a:tabLst/>
              <a:defRPr/>
            </a:pPr>
            <a:endParaRPr lang="en-US" sz="1200" dirty="0" smtClean="0">
              <a:latin typeface="Merriweather Sans Regular"/>
              <a:cs typeface="Merriweather Sans Regular"/>
            </a:endParaRPr>
          </a:p>
        </p:txBody>
      </p:sp>
      <p:sp>
        <p:nvSpPr>
          <p:cNvPr id="4" name="Slide Number Placeholder 3"/>
          <p:cNvSpPr>
            <a:spLocks noGrp="1"/>
          </p:cNvSpPr>
          <p:nvPr>
            <p:ph type="sldNum" sz="quarter" idx="10"/>
          </p:nvPr>
        </p:nvSpPr>
        <p:spPr/>
        <p:txBody>
          <a:bodyPr/>
          <a:lstStyle/>
          <a:p>
            <a:fld id="{94E71063-5629-2940-A486-9FF84835555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sz="1200" b="1" dirty="0" smtClean="0"/>
              <a:t>We are party to the Force11</a:t>
            </a:r>
            <a:r>
              <a:rPr lang="en-US" sz="1200" b="1" baseline="0" dirty="0" smtClean="0"/>
              <a:t> Software citation principles, listed here; representatives from many disciplines developed these principles, as other communities have the same issues astronomy has, and…. </a:t>
            </a:r>
            <a:endParaRPr lang="en-US" sz="1200" b="1" dirty="0" smtClean="0"/>
          </a:p>
          <a:p>
            <a:endParaRPr lang="en-US" sz="1200" b="1" dirty="0" smtClean="0"/>
          </a:p>
          <a:p>
            <a:r>
              <a:rPr lang="en-US" sz="1200" b="1" dirty="0" smtClean="0"/>
              <a:t>Importance</a:t>
            </a:r>
            <a:r>
              <a:rPr lang="en-US" sz="1200" b="1" dirty="0" smtClean="0"/>
              <a:t>: </a:t>
            </a:r>
            <a:r>
              <a:rPr lang="en-US" sz="1200" dirty="0" smtClean="0"/>
              <a:t>Software should be considered a legitimate and citable product of research.</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smtClean="0">
                <a:latin typeface="Merriweather Sans Regular"/>
                <a:cs typeface="Merriweather Sans Regular"/>
              </a:rPr>
              <a:t>Credit and attribution: </a:t>
            </a:r>
            <a:r>
              <a:rPr lang="en-US" sz="1200" dirty="0" smtClean="0"/>
              <a:t>Software citations should facilitate giving scholarly credit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smtClean="0"/>
              <a:t>Unique</a:t>
            </a:r>
            <a:r>
              <a:rPr lang="en-US" sz="1200" b="1" baseline="0" dirty="0" smtClean="0"/>
              <a:t> identification</a:t>
            </a:r>
            <a:r>
              <a:rPr lang="en-US" sz="1200" baseline="0" dirty="0" smtClean="0"/>
              <a:t>: A </a:t>
            </a:r>
            <a:r>
              <a:rPr lang="en-US" dirty="0" smtClean="0"/>
              <a:t>software citation should include a method for identification that is globally</a:t>
            </a:r>
            <a:r>
              <a:rPr lang="en-US" baseline="0" dirty="0" smtClean="0"/>
              <a:t> </a:t>
            </a:r>
            <a:r>
              <a:rPr lang="en-US" dirty="0" smtClean="0"/>
              <a:t>unique and recognized by at least a community of the corresponding domain experts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smtClean="0"/>
              <a:t>Persistence:</a:t>
            </a:r>
            <a:r>
              <a:rPr lang="en-US" dirty="0" smtClean="0"/>
              <a:t> Unique identifiers and metadata describing the software and its disposition should persist—even beyond the lifespan of the software they describe.</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smtClean="0"/>
              <a:t>Accessibility:</a:t>
            </a:r>
            <a:r>
              <a:rPr lang="en-US" dirty="0" smtClean="0"/>
              <a:t> Software citations should facilitate access to the software itself and to its associated metadata, documentation, data, and other materials necessary for both humans and machines to make informed use of the referenced software.</a:t>
            </a:r>
            <a:endParaRPr lang="en-US" dirty="0"/>
          </a:p>
        </p:txBody>
      </p:sp>
      <p:sp>
        <p:nvSpPr>
          <p:cNvPr id="4" name="Slide Number Placeholder 3"/>
          <p:cNvSpPr>
            <a:spLocks noGrp="1"/>
          </p:cNvSpPr>
          <p:nvPr>
            <p:ph type="sldNum" sz="quarter" idx="10"/>
          </p:nvPr>
        </p:nvSpPr>
        <p:spPr/>
        <p:txBody>
          <a:bodyPr/>
          <a:lstStyle/>
          <a:p>
            <a:fld id="{94E71063-5629-2940-A486-9FF84835555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840582"/>
            <a:ext cx="6629401" cy="1102519"/>
          </a:xfrm>
        </p:spPr>
        <p:txBody>
          <a:bodyPr/>
          <a:lstStyle>
            <a:lvl1pPr>
              <a:defRPr>
                <a:latin typeface="Merriweather Sans Regular"/>
                <a:cs typeface="Merriweather Sans Regular"/>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2400300"/>
            <a:ext cx="6477001" cy="2152650"/>
          </a:xfrm>
        </p:spPr>
        <p:txBody>
          <a:bodyPr/>
          <a:lstStyle>
            <a:lvl1pPr marL="0" indent="0" algn="ctr">
              <a:buNone/>
              <a:defRPr>
                <a:solidFill>
                  <a:schemeClr val="tx1">
                    <a:tint val="75000"/>
                  </a:schemeClr>
                </a:solidFill>
                <a:latin typeface="Merriweather Sans Regular"/>
                <a:cs typeface="Merriweather 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descr="purplenebula.jpg"/>
          <p:cNvPicPr>
            <a:picLocks noChangeAspect="1"/>
          </p:cNvPicPr>
          <p:nvPr/>
        </p:nvPicPr>
        <p:blipFill>
          <a:blip r:embed="rId2"/>
          <a:srcRect l="53333" r="31852"/>
          <a:stretch>
            <a:fillRect/>
          </a:stretch>
        </p:blipFill>
        <p:spPr>
          <a:xfrm>
            <a:off x="0" y="0"/>
            <a:ext cx="1524000" cy="51435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26B42-0545-C34F-8054-1CCAF72DFA7B}" type="datetimeFigureOut">
              <a:rPr lang="en-US" smtClean="0"/>
              <a:pPr/>
              <a:t>1/10/18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95B67-47D4-4041-9D5F-6625BE941F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26B42-0545-C34F-8054-1CCAF72DFA7B}" type="datetimeFigureOut">
              <a:rPr lang="en-US" smtClean="0"/>
              <a:pPr/>
              <a:t>1/10/18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95B67-47D4-4041-9D5F-6625BE941F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rriweather Sans Regular"/>
                <a:cs typeface="Merriweather Sans Regula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Merriweather Sans Regular"/>
                <a:cs typeface="Merriweather Sans Regular"/>
              </a:defRPr>
            </a:lvl1pPr>
            <a:lvl2pPr>
              <a:defRPr>
                <a:latin typeface="Merriweather Sans Regular"/>
                <a:cs typeface="Merriweather Sans Regular"/>
              </a:defRPr>
            </a:lvl2pPr>
            <a:lvl3pPr>
              <a:defRPr>
                <a:latin typeface="Merriweather Sans Regular"/>
                <a:cs typeface="Merriweather Sans Regular"/>
              </a:defRPr>
            </a:lvl3pPr>
            <a:lvl4pPr>
              <a:defRPr>
                <a:latin typeface="Merriweather Sans Regular"/>
                <a:cs typeface="Merriweather Sans Regular"/>
              </a:defRPr>
            </a:lvl4pPr>
            <a:lvl5pPr>
              <a:defRPr>
                <a:latin typeface="Merriweather Sans Regular"/>
                <a:cs typeface="Merriweather Sans Regul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B26B42-0545-C34F-8054-1CCAF72DFA7B}" type="datetimeFigureOut">
              <a:rPr lang="en-US" smtClean="0"/>
              <a:pPr/>
              <a:t>1/10/18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95B67-47D4-4041-9D5F-6625BE941F4F}" type="slidenum">
              <a:rPr lang="en-US" smtClean="0"/>
              <a:pPr/>
              <a:t>‹#›</a:t>
            </a:fld>
            <a:endParaRPr lang="en-US"/>
          </a:p>
        </p:txBody>
      </p:sp>
      <p:pic>
        <p:nvPicPr>
          <p:cNvPr id="10" name="Picture 9" descr="purplenebula.jpg"/>
          <p:cNvPicPr>
            <a:picLocks noChangeAspect="1"/>
          </p:cNvPicPr>
          <p:nvPr/>
        </p:nvPicPr>
        <p:blipFill>
          <a:blip r:embed="rId2"/>
          <a:srcRect t="25338" r="2254" b="65449"/>
          <a:stretch>
            <a:fillRect/>
          </a:stretch>
        </p:blipFill>
        <p:spPr>
          <a:xfrm>
            <a:off x="0" y="4724400"/>
            <a:ext cx="9296400" cy="43815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atin typeface="Merriweather Sans Regular"/>
                <a:cs typeface="Merriweather Sans Regular"/>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latin typeface="Merriweather Sans Regular"/>
                <a:cs typeface="Merriweather 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B26B42-0545-C34F-8054-1CCAF72DFA7B}" type="datetimeFigureOut">
              <a:rPr lang="en-US" smtClean="0"/>
              <a:pPr/>
              <a:t>1/10/18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95B67-47D4-4041-9D5F-6625BE941F4F}" type="slidenum">
              <a:rPr lang="en-US" smtClean="0"/>
              <a:pPr/>
              <a:t>‹#›</a:t>
            </a:fld>
            <a:endParaRPr lang="en-US"/>
          </a:p>
        </p:txBody>
      </p:sp>
      <p:pic>
        <p:nvPicPr>
          <p:cNvPr id="9" name="Picture 8" descr="purplenebula.jpg"/>
          <p:cNvPicPr>
            <a:picLocks noChangeAspect="1"/>
          </p:cNvPicPr>
          <p:nvPr/>
        </p:nvPicPr>
        <p:blipFill>
          <a:blip r:embed="rId2"/>
          <a:srcRect t="25338" r="2254" b="65449"/>
          <a:stretch>
            <a:fillRect/>
          </a:stretch>
        </p:blipFill>
        <p:spPr>
          <a:xfrm>
            <a:off x="0" y="0"/>
            <a:ext cx="9296400" cy="4381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800">
                <a:latin typeface="Merriweather Sans Regular"/>
                <a:cs typeface="Merriweather Sans Regular"/>
              </a:defRPr>
            </a:lvl1pPr>
            <a:lvl2pPr>
              <a:defRPr sz="2400">
                <a:latin typeface="Merriweather Sans Regular"/>
                <a:cs typeface="Merriweather Sans Regular"/>
              </a:defRPr>
            </a:lvl2pPr>
            <a:lvl3pPr>
              <a:defRPr sz="2000">
                <a:latin typeface="Merriweather Sans Regular"/>
                <a:cs typeface="Merriweather Sans Regular"/>
              </a:defRPr>
            </a:lvl3pPr>
            <a:lvl4pPr>
              <a:defRPr sz="1800">
                <a:latin typeface="Merriweather Sans Regular"/>
                <a:cs typeface="Merriweather Sans Regular"/>
              </a:defRPr>
            </a:lvl4pPr>
            <a:lvl5pPr>
              <a:defRPr sz="1800">
                <a:latin typeface="Merriweather Sans Regular"/>
                <a:cs typeface="Merriweather Sans Regular"/>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latin typeface="Merriweather Sans Regular"/>
                <a:cs typeface="Merriweather Sans Regular"/>
              </a:defRPr>
            </a:lvl1pPr>
            <a:lvl2pPr>
              <a:defRPr sz="2400">
                <a:latin typeface="Merriweather Sans Regular"/>
                <a:cs typeface="Merriweather Sans Regular"/>
              </a:defRPr>
            </a:lvl2pPr>
            <a:lvl3pPr>
              <a:defRPr sz="2000">
                <a:latin typeface="Merriweather Sans Regular"/>
                <a:cs typeface="Merriweather Sans Regular"/>
              </a:defRPr>
            </a:lvl3pPr>
            <a:lvl4pPr>
              <a:defRPr sz="1800">
                <a:latin typeface="Merriweather Sans Regular"/>
                <a:cs typeface="Merriweather Sans Regular"/>
              </a:defRPr>
            </a:lvl4pPr>
            <a:lvl5pPr>
              <a:defRPr sz="1800">
                <a:latin typeface="Merriweather Sans Regular"/>
                <a:cs typeface="Merriweather Sans Regular"/>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B26B42-0545-C34F-8054-1CCAF72DFA7B}" type="datetimeFigureOut">
              <a:rPr lang="en-US" smtClean="0"/>
              <a:pPr/>
              <a:t>1/10/18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95B67-47D4-4041-9D5F-6625BE941F4F}" type="slidenum">
              <a:rPr lang="en-US" smtClean="0"/>
              <a:pPr/>
              <a:t>‹#›</a:t>
            </a:fld>
            <a:endParaRPr lang="en-US"/>
          </a:p>
        </p:txBody>
      </p:sp>
      <p:pic>
        <p:nvPicPr>
          <p:cNvPr id="10" name="Picture 9" descr="purplenebula.jpg"/>
          <p:cNvPicPr>
            <a:picLocks noChangeAspect="1"/>
          </p:cNvPicPr>
          <p:nvPr/>
        </p:nvPicPr>
        <p:blipFill>
          <a:blip r:embed="rId2"/>
          <a:srcRect t="25338" r="2254" b="65449"/>
          <a:stretch>
            <a:fillRect/>
          </a:stretch>
        </p:blipFill>
        <p:spPr>
          <a:xfrm>
            <a:off x="0" y="4724400"/>
            <a:ext cx="9296400" cy="43815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B26B42-0545-C34F-8054-1CCAF72DFA7B}" type="datetimeFigureOut">
              <a:rPr lang="en-US" smtClean="0"/>
              <a:pPr/>
              <a:t>1/10/18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B95B67-47D4-4041-9D5F-6625BE941F4F}" type="slidenum">
              <a:rPr lang="en-US" smtClean="0"/>
              <a:pPr/>
              <a:t>‹#›</a:t>
            </a:fld>
            <a:endParaRPr lang="en-US"/>
          </a:p>
        </p:txBody>
      </p:sp>
      <p:pic>
        <p:nvPicPr>
          <p:cNvPr id="12" name="Picture 11" descr="purplenebula.jpg"/>
          <p:cNvPicPr>
            <a:picLocks noChangeAspect="1"/>
          </p:cNvPicPr>
          <p:nvPr/>
        </p:nvPicPr>
        <p:blipFill>
          <a:blip r:embed="rId2"/>
          <a:srcRect t="25338" r="2254" b="65449"/>
          <a:stretch>
            <a:fillRect/>
          </a:stretch>
        </p:blipFill>
        <p:spPr>
          <a:xfrm>
            <a:off x="0" y="4724400"/>
            <a:ext cx="9296400" cy="43815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rriweather Sans Regular"/>
                <a:cs typeface="Merriweather Sans Regula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B26B42-0545-C34F-8054-1CCAF72DFA7B}" type="datetimeFigureOut">
              <a:rPr lang="en-US" smtClean="0"/>
              <a:pPr/>
              <a:t>1/10/18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B95B67-47D4-4041-9D5F-6625BE941F4F}" type="slidenum">
              <a:rPr lang="en-US" smtClean="0"/>
              <a:pPr/>
              <a:t>‹#›</a:t>
            </a:fld>
            <a:endParaRPr lang="en-US"/>
          </a:p>
        </p:txBody>
      </p:sp>
      <p:pic>
        <p:nvPicPr>
          <p:cNvPr id="8" name="Picture 7" descr="purplenebula.jpg"/>
          <p:cNvPicPr>
            <a:picLocks noChangeAspect="1"/>
          </p:cNvPicPr>
          <p:nvPr/>
        </p:nvPicPr>
        <p:blipFill>
          <a:blip r:embed="rId2"/>
          <a:srcRect t="25338" r="2254" b="65449"/>
          <a:stretch>
            <a:fillRect/>
          </a:stretch>
        </p:blipFill>
        <p:spPr>
          <a:xfrm>
            <a:off x="0" y="4724400"/>
            <a:ext cx="9296400" cy="43815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26B42-0545-C34F-8054-1CCAF72DFA7B}" type="datetimeFigureOut">
              <a:rPr lang="en-US" smtClean="0"/>
              <a:pPr/>
              <a:t>1/10/18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B95B67-47D4-4041-9D5F-6625BE941F4F}" type="slidenum">
              <a:rPr lang="en-US" smtClean="0"/>
              <a:pPr/>
              <a:t>‹#›</a:t>
            </a:fld>
            <a:endParaRPr lang="en-US"/>
          </a:p>
        </p:txBody>
      </p:sp>
      <p:pic>
        <p:nvPicPr>
          <p:cNvPr id="7" name="Picture 6" descr="purplenebula.jpg"/>
          <p:cNvPicPr>
            <a:picLocks noChangeAspect="1"/>
          </p:cNvPicPr>
          <p:nvPr/>
        </p:nvPicPr>
        <p:blipFill>
          <a:blip r:embed="rId2"/>
          <a:srcRect t="25338" r="2254" b="65449"/>
          <a:stretch>
            <a:fillRect/>
          </a:stretch>
        </p:blipFill>
        <p:spPr>
          <a:xfrm>
            <a:off x="0" y="0"/>
            <a:ext cx="9296400" cy="43815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26B42-0545-C34F-8054-1CCAF72DFA7B}" type="datetimeFigureOut">
              <a:rPr lang="en-US" smtClean="0"/>
              <a:pPr/>
              <a:t>1/10/18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95B67-47D4-4041-9D5F-6625BE941F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B26B42-0545-C34F-8054-1CCAF72DFA7B}" type="datetimeFigureOut">
              <a:rPr lang="en-US" smtClean="0"/>
              <a:pPr/>
              <a:t>1/10/18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95B67-47D4-4041-9D5F-6625BE941F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57250"/>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885951"/>
            <a:ext cx="8229600" cy="27086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6B26B42-0545-C34F-8054-1CCAF72DFA7B}" type="datetimeFigureOut">
              <a:rPr lang="en-US" smtClean="0"/>
              <a:pPr/>
              <a:t>1/10/18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3B95B67-47D4-4041-9D5F-6625BE941F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ctr" defTabSz="457200" rtl="0" eaLnBrk="1" latinLnBrk="0" hangingPunct="1">
        <a:spcBef>
          <a:spcPct val="0"/>
        </a:spcBef>
        <a:buNone/>
        <a:defRPr sz="4400" kern="1200">
          <a:solidFill>
            <a:schemeClr val="tx1"/>
          </a:solidFill>
          <a:latin typeface="Merriweather Sans Regular"/>
          <a:ea typeface="+mj-ea"/>
          <a:cs typeface="Merriweather Sans Regular"/>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erriweather Sans Regular"/>
          <a:ea typeface="+mn-ea"/>
          <a:cs typeface="Merriweather Sans Regular"/>
        </a:defRPr>
      </a:lvl1pPr>
      <a:lvl2pPr marL="742950" indent="-285750" algn="l" defTabSz="457200" rtl="0" eaLnBrk="1" latinLnBrk="0" hangingPunct="1">
        <a:spcBef>
          <a:spcPct val="20000"/>
        </a:spcBef>
        <a:buFont typeface="Arial"/>
        <a:buChar char="–"/>
        <a:defRPr sz="2800" kern="1200">
          <a:solidFill>
            <a:schemeClr val="tx1"/>
          </a:solidFill>
          <a:latin typeface="Merriweather Sans Regular"/>
          <a:ea typeface="+mn-ea"/>
          <a:cs typeface="Merriweather Sans Regular"/>
        </a:defRPr>
      </a:lvl2pPr>
      <a:lvl3pPr marL="1143000" indent="-228600" algn="l" defTabSz="457200" rtl="0" eaLnBrk="1" latinLnBrk="0" hangingPunct="1">
        <a:spcBef>
          <a:spcPct val="20000"/>
        </a:spcBef>
        <a:buFont typeface="Arial"/>
        <a:buChar char="•"/>
        <a:defRPr sz="2400" kern="1200">
          <a:solidFill>
            <a:schemeClr val="tx1"/>
          </a:solidFill>
          <a:latin typeface="Merriweather Sans Regular"/>
          <a:ea typeface="+mn-ea"/>
          <a:cs typeface="Merriweather Sans Regular"/>
        </a:defRPr>
      </a:lvl3pPr>
      <a:lvl4pPr marL="1600200" indent="-228600" algn="l" defTabSz="457200" rtl="0" eaLnBrk="1" latinLnBrk="0" hangingPunct="1">
        <a:spcBef>
          <a:spcPct val="20000"/>
        </a:spcBef>
        <a:buFont typeface="Arial"/>
        <a:buChar char="–"/>
        <a:defRPr sz="2000" kern="1200">
          <a:solidFill>
            <a:schemeClr val="tx1"/>
          </a:solidFill>
          <a:latin typeface="Merriweather Sans Regular"/>
          <a:ea typeface="+mn-ea"/>
          <a:cs typeface="Merriweather Sans Regular"/>
        </a:defRPr>
      </a:lvl4pPr>
      <a:lvl5pPr marL="2057400" indent="-228600" algn="l" defTabSz="457200" rtl="0" eaLnBrk="1" latinLnBrk="0" hangingPunct="1">
        <a:spcBef>
          <a:spcPct val="20000"/>
        </a:spcBef>
        <a:buFont typeface="Arial"/>
        <a:buChar char="»"/>
        <a:defRPr sz="2000" kern="1200">
          <a:solidFill>
            <a:schemeClr val="tx1"/>
          </a:solidFill>
          <a:latin typeface="Merriweather Sans Regular"/>
          <a:ea typeface="+mn-ea"/>
          <a:cs typeface="Merriweather Sans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dl.dropboxusercontent.com/u/11565521/dagstuhl-eas-manifesto-2016-12-02.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peerj.com/articles/cs-8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97669"/>
            <a:ext cx="7620000" cy="1788319"/>
          </a:xfrm>
        </p:spPr>
        <p:txBody>
          <a:bodyPr>
            <a:noAutofit/>
          </a:bodyPr>
          <a:lstStyle/>
          <a:p>
            <a:r>
              <a:rPr lang="en-US" sz="3600" dirty="0" smtClean="0"/>
              <a:t>ASCL: Supporting software publication and citation</a:t>
            </a:r>
            <a:endParaRPr lang="en-US" sz="3600" dirty="0"/>
          </a:p>
        </p:txBody>
      </p:sp>
      <p:sp>
        <p:nvSpPr>
          <p:cNvPr id="3" name="Subtitle 2"/>
          <p:cNvSpPr>
            <a:spLocks noGrp="1"/>
          </p:cNvSpPr>
          <p:nvPr>
            <p:ph type="subTitle" idx="1"/>
          </p:nvPr>
        </p:nvSpPr>
        <p:spPr>
          <a:xfrm>
            <a:off x="1524000" y="2800350"/>
            <a:ext cx="7620000" cy="1371600"/>
          </a:xfrm>
        </p:spPr>
        <p:txBody>
          <a:bodyPr>
            <a:noAutofit/>
          </a:bodyPr>
          <a:lstStyle/>
          <a:p>
            <a:r>
              <a:rPr lang="en-US" sz="2400" dirty="0" smtClean="0">
                <a:solidFill>
                  <a:schemeClr val="tx2"/>
                </a:solidFill>
              </a:rPr>
              <a:t>Alice Allen</a:t>
            </a:r>
          </a:p>
          <a:p>
            <a:r>
              <a:rPr lang="en-US" sz="2400" dirty="0" smtClean="0">
                <a:solidFill>
                  <a:schemeClr val="tx2"/>
                </a:solidFill>
              </a:rPr>
              <a:t>Astrophysics Source Code Library/UMD</a:t>
            </a:r>
          </a:p>
          <a:p>
            <a:r>
              <a:rPr lang="en-US" sz="2400" dirty="0" err="1" smtClean="0">
                <a:solidFill>
                  <a:schemeClr val="tx2"/>
                </a:solidFill>
              </a:rPr>
              <a:t>ascl.net</a:t>
            </a:r>
            <a:endParaRPr lang="en-US" sz="2400" dirty="0"/>
          </a:p>
        </p:txBody>
      </p:sp>
      <p:pic>
        <p:nvPicPr>
          <p:cNvPr id="5" name="Picture 4"/>
          <p:cNvPicPr>
            <a:picLocks noChangeAspect="1"/>
          </p:cNvPicPr>
          <p:nvPr/>
        </p:nvPicPr>
        <p:blipFill>
          <a:blip r:embed="rId3"/>
          <a:stretch>
            <a:fillRect/>
          </a:stretch>
        </p:blipFill>
        <p:spPr>
          <a:xfrm>
            <a:off x="4495800" y="4556330"/>
            <a:ext cx="1676400" cy="523875"/>
          </a:xfrm>
          <a:prstGeom prst="rect">
            <a:avLst/>
          </a:prstGeom>
        </p:spPr>
      </p:pic>
      <p:pic>
        <p:nvPicPr>
          <p:cNvPr id="6" name="Picture 5"/>
          <p:cNvPicPr>
            <a:picLocks noChangeAspect="1"/>
          </p:cNvPicPr>
          <p:nvPr/>
        </p:nvPicPr>
        <p:blipFill>
          <a:blip r:embed="rId4"/>
          <a:stretch>
            <a:fillRect/>
          </a:stretch>
        </p:blipFill>
        <p:spPr>
          <a:xfrm>
            <a:off x="6477001" y="4556330"/>
            <a:ext cx="595212" cy="523876"/>
          </a:xfrm>
          <a:prstGeom prst="rect">
            <a:avLst/>
          </a:prstGeom>
        </p:spPr>
      </p:pic>
      <p:pic>
        <p:nvPicPr>
          <p:cNvPr id="7" name="Picture 6"/>
          <p:cNvPicPr>
            <a:picLocks noChangeAspect="1"/>
          </p:cNvPicPr>
          <p:nvPr/>
        </p:nvPicPr>
        <p:blipFill>
          <a:blip r:embed="rId5"/>
          <a:stretch>
            <a:fillRect/>
          </a:stretch>
        </p:blipFill>
        <p:spPr>
          <a:xfrm>
            <a:off x="7239000" y="4689681"/>
            <a:ext cx="1538249" cy="32046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7532"/>
            <a:ext cx="8229600" cy="857250"/>
          </a:xfrm>
        </p:spPr>
        <p:txBody>
          <a:bodyPr>
            <a:normAutofit/>
          </a:bodyPr>
          <a:lstStyle/>
          <a:p>
            <a:r>
              <a:rPr lang="en-US" sz="3600" dirty="0" err="1" smtClean="0"/>
              <a:t>Dagstuhl</a:t>
            </a:r>
            <a:r>
              <a:rPr lang="en-US" sz="3600" dirty="0" smtClean="0"/>
              <a:t> Manifesto on Citation</a:t>
            </a:r>
            <a:endParaRPr lang="en-US" sz="3600" dirty="0"/>
          </a:p>
        </p:txBody>
      </p:sp>
      <p:sp>
        <p:nvSpPr>
          <p:cNvPr id="3" name="Content Placeholder 2"/>
          <p:cNvSpPr>
            <a:spLocks noGrp="1"/>
          </p:cNvSpPr>
          <p:nvPr>
            <p:ph idx="1"/>
          </p:nvPr>
        </p:nvSpPr>
        <p:spPr>
          <a:xfrm>
            <a:off x="457200" y="1276350"/>
            <a:ext cx="8229600" cy="3180614"/>
          </a:xfrm>
        </p:spPr>
        <p:txBody>
          <a:bodyPr>
            <a:noAutofit/>
          </a:bodyPr>
          <a:lstStyle/>
          <a:p>
            <a:pPr defTabSz="457146">
              <a:spcBef>
                <a:spcPts val="0"/>
              </a:spcBef>
            </a:pPr>
            <a:r>
              <a:rPr lang="en-US" sz="2800" dirty="0" smtClean="0"/>
              <a:t>I will make explicit how to cite my software.</a:t>
            </a:r>
          </a:p>
          <a:p>
            <a:pPr defTabSz="457146">
              <a:spcBef>
                <a:spcPts val="0"/>
              </a:spcBef>
            </a:pPr>
            <a:r>
              <a:rPr lang="en-US" sz="2800" dirty="0" smtClean="0"/>
              <a:t>I will cite the software I used to produce my research results.</a:t>
            </a:r>
          </a:p>
          <a:p>
            <a:pPr defTabSz="457146">
              <a:spcBef>
                <a:spcPts val="0"/>
              </a:spcBef>
            </a:pPr>
            <a:r>
              <a:rPr lang="en-US" sz="2800" dirty="0" smtClean="0"/>
              <a:t>When reviewing, I will encourage others to cite the software they have used.</a:t>
            </a:r>
            <a:r>
              <a:rPr lang="en-US" dirty="0" smtClean="0"/>
              <a:t/>
            </a:r>
            <a:br>
              <a:rPr lang="en-US" dirty="0" smtClean="0"/>
            </a:br>
            <a:endParaRPr lang="en-US" sz="2000" dirty="0" smtClean="0"/>
          </a:p>
          <a:p>
            <a:pPr>
              <a:buNone/>
            </a:pPr>
            <a:r>
              <a:rPr lang="en-US" sz="2000" dirty="0" smtClean="0">
                <a:hlinkClick r:id="rId3"/>
              </a:rPr>
              <a:t>https://dl.dropboxusercontent.com/u/11565521/dagstuhl-eas-manifesto-2016-12-02.pdf</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767"/>
            <a:ext cx="8229600" cy="652944"/>
          </a:xfrm>
        </p:spPr>
        <p:txBody>
          <a:bodyPr>
            <a:normAutofit/>
          </a:bodyPr>
          <a:lstStyle/>
          <a:p>
            <a:pPr lvl="0">
              <a:defRPr/>
            </a:pPr>
            <a:r>
              <a:rPr lang="en-US" sz="3600" dirty="0" smtClean="0"/>
              <a:t>About the ASCL</a:t>
            </a:r>
            <a:endParaRPr lang="en-US" sz="3600" dirty="0"/>
          </a:p>
        </p:txBody>
      </p:sp>
      <p:sp>
        <p:nvSpPr>
          <p:cNvPr id="4" name="TextBox 3"/>
          <p:cNvSpPr txBox="1"/>
          <p:nvPr/>
        </p:nvSpPr>
        <p:spPr>
          <a:xfrm>
            <a:off x="457200" y="1581295"/>
            <a:ext cx="8229600" cy="1981055"/>
          </a:xfrm>
          <a:prstGeom prst="rect">
            <a:avLst/>
          </a:prstGeom>
          <a:noFill/>
        </p:spPr>
        <p:txBody>
          <a:bodyPr wrap="square" rtlCol="0">
            <a:spAutoFit/>
          </a:bodyPr>
          <a:lstStyle/>
          <a:p>
            <a:pPr marL="457200" indent="-457200">
              <a:lnSpc>
                <a:spcPct val="110000"/>
              </a:lnSpc>
              <a:buFont typeface="Arial"/>
              <a:buChar char="•"/>
            </a:pPr>
            <a:r>
              <a:rPr lang="en-US" sz="2800" dirty="0" smtClean="0">
                <a:latin typeface="Merriweather Sans Regular"/>
                <a:cs typeface="Merriweather Sans Regular"/>
              </a:rPr>
              <a:t>C</a:t>
            </a:r>
            <a:r>
              <a:rPr lang="en-US" sz="2800" dirty="0" smtClean="0">
                <a:latin typeface="Merriweather Sans Regular"/>
                <a:cs typeface="Merriweather Sans Regular"/>
              </a:rPr>
              <a:t>itable </a:t>
            </a:r>
            <a:r>
              <a:rPr lang="en-US" sz="2800" dirty="0" smtClean="0">
                <a:latin typeface="Merriweather Sans Regular"/>
                <a:cs typeface="Merriweather Sans Regular"/>
              </a:rPr>
              <a:t>online registry</a:t>
            </a:r>
            <a:r>
              <a:rPr lang="en-US" sz="2800" dirty="0" smtClean="0">
                <a:latin typeface="Merriweather Sans Regular"/>
                <a:cs typeface="Merriweather Sans Regular"/>
              </a:rPr>
              <a:t> </a:t>
            </a:r>
            <a:r>
              <a:rPr lang="en-US" sz="2800" dirty="0" smtClean="0">
                <a:latin typeface="Merriweather Sans Regular"/>
                <a:cs typeface="Merriweather Sans Regular"/>
              </a:rPr>
              <a:t>of</a:t>
            </a:r>
            <a:r>
              <a:rPr lang="en-US" sz="2800" dirty="0" smtClean="0">
                <a:latin typeface="Merriweather Sans Regular"/>
                <a:cs typeface="Merriweather Sans Regular"/>
              </a:rPr>
              <a:t> </a:t>
            </a:r>
            <a:r>
              <a:rPr lang="en-US" sz="2800" dirty="0" smtClean="0">
                <a:latin typeface="Merriweather Sans Regular"/>
                <a:cs typeface="Merriweather Sans Regular"/>
              </a:rPr>
              <a:t>research source codes</a:t>
            </a:r>
          </a:p>
          <a:p>
            <a:pPr marL="457200" indent="-457200">
              <a:lnSpc>
                <a:spcPct val="110000"/>
              </a:lnSpc>
              <a:buFont typeface="Arial"/>
              <a:buChar char="•"/>
            </a:pPr>
            <a:r>
              <a:rPr lang="en-US" sz="2800" dirty="0" smtClean="0">
                <a:latin typeface="Merriweather Sans Regular"/>
                <a:cs typeface="Merriweather Sans Regular"/>
              </a:rPr>
              <a:t>Indexed by ADS and Web of Science</a:t>
            </a:r>
          </a:p>
          <a:p>
            <a:pPr marL="457200" indent="-457200">
              <a:lnSpc>
                <a:spcPct val="110000"/>
              </a:lnSpc>
              <a:buFont typeface="Arial"/>
              <a:buChar char="•"/>
            </a:pPr>
            <a:r>
              <a:rPr lang="en-US" sz="2800" dirty="0" smtClean="0">
                <a:latin typeface="Merriweather Sans Regular"/>
                <a:cs typeface="Merriweather Sans Regular"/>
              </a:rPr>
              <a:t>(Still) serves as a </a:t>
            </a:r>
            <a:r>
              <a:rPr lang="en-US" sz="2800" dirty="0" smtClean="0">
                <a:latin typeface="Merriweather Sans Regular"/>
                <a:cs typeface="Merriweather Sans Regular"/>
              </a:rPr>
              <a:t>repository</a:t>
            </a:r>
            <a:endParaRPr lang="en-US" sz="2800" dirty="0" smtClean="0">
              <a:latin typeface="Merriweather Sans Regular"/>
              <a:cs typeface="Merriweather Sans Regul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767"/>
            <a:ext cx="8229600" cy="652944"/>
          </a:xfrm>
        </p:spPr>
        <p:txBody>
          <a:bodyPr>
            <a:normAutofit/>
          </a:bodyPr>
          <a:lstStyle/>
          <a:p>
            <a:pPr lvl="0">
              <a:defRPr/>
            </a:pPr>
            <a:r>
              <a:rPr lang="en-US" sz="3600" dirty="0" smtClean="0"/>
              <a:t>Why the ASCL exists</a:t>
            </a:r>
            <a:endParaRPr lang="en-US" sz="3600" dirty="0"/>
          </a:p>
        </p:txBody>
      </p:sp>
      <p:sp>
        <p:nvSpPr>
          <p:cNvPr id="3" name="Content Placeholder 2"/>
          <p:cNvSpPr>
            <a:spLocks noGrp="1"/>
          </p:cNvSpPr>
          <p:nvPr>
            <p:ph idx="1"/>
          </p:nvPr>
        </p:nvSpPr>
        <p:spPr>
          <a:xfrm>
            <a:off x="0" y="1428750"/>
            <a:ext cx="9144000" cy="1888362"/>
          </a:xfrm>
        </p:spPr>
        <p:txBody>
          <a:bodyPr anchor="ctr">
            <a:normAutofit/>
          </a:bodyPr>
          <a:lstStyle/>
          <a:p>
            <a:pPr algn="ctr">
              <a:lnSpc>
                <a:spcPct val="110000"/>
              </a:lnSpc>
              <a:buNone/>
            </a:pPr>
            <a:r>
              <a:rPr lang="en-US" dirty="0" smtClean="0"/>
              <a:t>Transparency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767"/>
            <a:ext cx="8229600" cy="652944"/>
          </a:xfrm>
        </p:spPr>
        <p:txBody>
          <a:bodyPr>
            <a:normAutofit fontScale="90000"/>
          </a:bodyPr>
          <a:lstStyle/>
          <a:p>
            <a:pPr lvl="0">
              <a:defRPr/>
            </a:pPr>
            <a:r>
              <a:rPr lang="en-US" sz="4000" dirty="0" smtClean="0"/>
              <a:t>Why the ASCL exists</a:t>
            </a:r>
            <a:endParaRPr lang="en-US" sz="4000" dirty="0"/>
          </a:p>
        </p:txBody>
      </p:sp>
      <p:sp>
        <p:nvSpPr>
          <p:cNvPr id="3" name="Content Placeholder 2"/>
          <p:cNvSpPr>
            <a:spLocks noGrp="1"/>
          </p:cNvSpPr>
          <p:nvPr>
            <p:ph idx="1"/>
          </p:nvPr>
        </p:nvSpPr>
        <p:spPr>
          <a:xfrm>
            <a:off x="0" y="1428750"/>
            <a:ext cx="9144000" cy="1888362"/>
          </a:xfrm>
        </p:spPr>
        <p:txBody>
          <a:bodyPr anchor="ctr">
            <a:normAutofit/>
          </a:bodyPr>
          <a:lstStyle/>
          <a:p>
            <a:pPr algn="ctr">
              <a:lnSpc>
                <a:spcPct val="110000"/>
              </a:lnSpc>
              <a:buNone/>
            </a:pPr>
            <a:r>
              <a:rPr lang="en-US" dirty="0" smtClean="0"/>
              <a:t>Communication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767"/>
            <a:ext cx="8229600" cy="652944"/>
          </a:xfrm>
        </p:spPr>
        <p:txBody>
          <a:bodyPr>
            <a:normAutofit fontScale="90000"/>
          </a:bodyPr>
          <a:lstStyle/>
          <a:p>
            <a:pPr lvl="0">
              <a:defRPr/>
            </a:pPr>
            <a:r>
              <a:rPr lang="en-US" sz="4000" dirty="0" smtClean="0"/>
              <a:t>Why the ASCL exists</a:t>
            </a:r>
            <a:endParaRPr lang="en-US" sz="4000" dirty="0"/>
          </a:p>
        </p:txBody>
      </p:sp>
      <p:sp>
        <p:nvSpPr>
          <p:cNvPr id="3" name="Content Placeholder 2"/>
          <p:cNvSpPr>
            <a:spLocks noGrp="1"/>
          </p:cNvSpPr>
          <p:nvPr>
            <p:ph idx="1"/>
          </p:nvPr>
        </p:nvSpPr>
        <p:spPr>
          <a:xfrm>
            <a:off x="0" y="1428750"/>
            <a:ext cx="9144000" cy="1888362"/>
          </a:xfrm>
        </p:spPr>
        <p:txBody>
          <a:bodyPr anchor="ctr">
            <a:normAutofit/>
          </a:bodyPr>
          <a:lstStyle/>
          <a:p>
            <a:pPr algn="ctr">
              <a:lnSpc>
                <a:spcPct val="110000"/>
              </a:lnSpc>
              <a:buNone/>
            </a:pPr>
            <a:r>
              <a:rPr lang="en-US" dirty="0" smtClean="0"/>
              <a:t>Utility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767"/>
            <a:ext cx="8229600" cy="652944"/>
          </a:xfrm>
        </p:spPr>
        <p:txBody>
          <a:bodyPr>
            <a:normAutofit fontScale="90000"/>
          </a:bodyPr>
          <a:lstStyle/>
          <a:p>
            <a:pPr lvl="0">
              <a:defRPr/>
            </a:pPr>
            <a:r>
              <a:rPr lang="en-US" sz="4000" dirty="0" smtClean="0"/>
              <a:t>Why the ASCL exists</a:t>
            </a:r>
            <a:endParaRPr lang="en-US" sz="4000" dirty="0"/>
          </a:p>
        </p:txBody>
      </p:sp>
      <p:sp>
        <p:nvSpPr>
          <p:cNvPr id="3" name="Content Placeholder 2"/>
          <p:cNvSpPr>
            <a:spLocks noGrp="1"/>
          </p:cNvSpPr>
          <p:nvPr>
            <p:ph idx="1"/>
          </p:nvPr>
        </p:nvSpPr>
        <p:spPr>
          <a:xfrm>
            <a:off x="0" y="1428750"/>
            <a:ext cx="9144000" cy="1888362"/>
          </a:xfrm>
        </p:spPr>
        <p:txBody>
          <a:bodyPr anchor="ctr">
            <a:normAutofit/>
          </a:bodyPr>
          <a:lstStyle/>
          <a:p>
            <a:pPr algn="ctr">
              <a:lnSpc>
                <a:spcPct val="110000"/>
              </a:lnSpc>
              <a:buNone/>
            </a:pPr>
            <a:r>
              <a:rPr lang="en-US" dirty="0" smtClean="0"/>
              <a:t>Transparency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767"/>
            <a:ext cx="8229600" cy="652944"/>
          </a:xfrm>
        </p:spPr>
        <p:txBody>
          <a:bodyPr>
            <a:normAutofit fontScale="90000"/>
          </a:bodyPr>
          <a:lstStyle/>
          <a:p>
            <a:pPr lvl="0">
              <a:defRPr/>
            </a:pPr>
            <a:r>
              <a:rPr lang="en-US" sz="4000" dirty="0" smtClean="0"/>
              <a:t>Unique aspects</a:t>
            </a:r>
            <a:endParaRPr lang="en-US" sz="4000" dirty="0"/>
          </a:p>
        </p:txBody>
      </p:sp>
      <p:sp>
        <p:nvSpPr>
          <p:cNvPr id="3" name="Content Placeholder 2"/>
          <p:cNvSpPr>
            <a:spLocks noGrp="1"/>
          </p:cNvSpPr>
          <p:nvPr>
            <p:ph idx="1"/>
          </p:nvPr>
        </p:nvSpPr>
        <p:spPr>
          <a:xfrm>
            <a:off x="457200" y="1140588"/>
            <a:ext cx="8229600" cy="3121110"/>
          </a:xfrm>
        </p:spPr>
        <p:txBody>
          <a:bodyPr anchor="ctr">
            <a:normAutofit/>
          </a:bodyPr>
          <a:lstStyle/>
          <a:p>
            <a:pPr>
              <a:lnSpc>
                <a:spcPct val="110000"/>
              </a:lnSpc>
            </a:pPr>
            <a:r>
              <a:rPr lang="en-US" dirty="0" smtClean="0"/>
              <a:t>Codes used in refereed research or research submitted for refereeing</a:t>
            </a:r>
          </a:p>
          <a:p>
            <a:pPr>
              <a:lnSpc>
                <a:spcPct val="110000"/>
              </a:lnSpc>
            </a:pPr>
            <a:r>
              <a:rPr lang="en-US" dirty="0" smtClean="0"/>
              <a:t>Source code only</a:t>
            </a:r>
          </a:p>
          <a:p>
            <a:pPr>
              <a:lnSpc>
                <a:spcPct val="110000"/>
              </a:lnSpc>
            </a:pPr>
            <a:r>
              <a:rPr lang="en-US" dirty="0" smtClean="0"/>
              <a:t>Active approach</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766"/>
            <a:ext cx="8229600" cy="1096983"/>
          </a:xfrm>
        </p:spPr>
        <p:txBody>
          <a:bodyPr>
            <a:normAutofit fontScale="90000"/>
          </a:bodyPr>
          <a:lstStyle/>
          <a:p>
            <a:pPr lvl="0">
              <a:defRPr/>
            </a:pPr>
            <a:r>
              <a:rPr lang="en-US" sz="4000" dirty="0" smtClean="0"/>
              <a:t>Supporting software publication</a:t>
            </a:r>
            <a:br>
              <a:rPr lang="en-US" sz="4000" dirty="0" smtClean="0"/>
            </a:br>
            <a:r>
              <a:rPr lang="en-US" sz="4000" dirty="0" smtClean="0"/>
              <a:t>and citation </a:t>
            </a:r>
            <a:endParaRPr lang="en-US" sz="4000" dirty="0"/>
          </a:p>
        </p:txBody>
      </p:sp>
      <p:sp>
        <p:nvSpPr>
          <p:cNvPr id="3" name="Content Placeholder 2"/>
          <p:cNvSpPr>
            <a:spLocks noGrp="1"/>
          </p:cNvSpPr>
          <p:nvPr>
            <p:ph idx="1"/>
          </p:nvPr>
        </p:nvSpPr>
        <p:spPr>
          <a:xfrm>
            <a:off x="457200" y="1733550"/>
            <a:ext cx="8229600" cy="2667000"/>
          </a:xfrm>
        </p:spPr>
        <p:txBody>
          <a:bodyPr anchor="ctr">
            <a:normAutofit/>
          </a:bodyPr>
          <a:lstStyle/>
          <a:p>
            <a:r>
              <a:rPr lang="en-US" dirty="0" smtClean="0"/>
              <a:t>Provides citation avenue</a:t>
            </a:r>
          </a:p>
          <a:p>
            <a:r>
              <a:rPr lang="en-US" dirty="0" smtClean="0"/>
              <a:t>Lists preferred citation information</a:t>
            </a:r>
          </a:p>
          <a:p>
            <a:r>
              <a:rPr lang="en-US" dirty="0" smtClean="0"/>
              <a:t>Encourages software release</a:t>
            </a:r>
          </a:p>
          <a:p>
            <a:r>
              <a:rPr lang="en-US" dirty="0" smtClean="0"/>
              <a:t>Reliability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857250"/>
          </a:xfrm>
        </p:spPr>
        <p:txBody>
          <a:bodyPr>
            <a:normAutofit/>
          </a:bodyPr>
          <a:lstStyle/>
          <a:p>
            <a:r>
              <a:rPr lang="en-US" sz="3600" dirty="0" smtClean="0"/>
              <a:t>Force11 Software Citation Principles</a:t>
            </a:r>
            <a:endParaRPr lang="en-US" sz="3600" dirty="0"/>
          </a:p>
        </p:txBody>
      </p:sp>
      <p:sp>
        <p:nvSpPr>
          <p:cNvPr id="3" name="TextBox 2"/>
          <p:cNvSpPr txBox="1"/>
          <p:nvPr/>
        </p:nvSpPr>
        <p:spPr>
          <a:xfrm>
            <a:off x="457200" y="1141298"/>
            <a:ext cx="8229600" cy="3564052"/>
          </a:xfrm>
          <a:prstGeom prst="rect">
            <a:avLst/>
          </a:prstGeom>
          <a:noFill/>
        </p:spPr>
        <p:txBody>
          <a:bodyPr wrap="square" rtlCol="0">
            <a:spAutoFit/>
          </a:bodyPr>
          <a:lstStyle/>
          <a:p>
            <a:pPr marL="342900" lvl="0" indent="-342900">
              <a:spcBef>
                <a:spcPct val="20000"/>
              </a:spcBef>
              <a:buFont typeface="Arial"/>
              <a:buChar char="•"/>
            </a:pPr>
            <a:r>
              <a:rPr lang="en-US" sz="3200" dirty="0" smtClean="0">
                <a:latin typeface="Merriweather Sans Regular"/>
                <a:cs typeface="Merriweather Sans Regular"/>
              </a:rPr>
              <a:t>Importance</a:t>
            </a:r>
          </a:p>
          <a:p>
            <a:pPr marL="342900" lvl="0" indent="-342900">
              <a:spcBef>
                <a:spcPct val="20000"/>
              </a:spcBef>
              <a:buFont typeface="Arial"/>
              <a:buChar char="•"/>
            </a:pPr>
            <a:r>
              <a:rPr lang="en-US" sz="3200" dirty="0" smtClean="0">
                <a:latin typeface="Merriweather Sans Regular"/>
                <a:cs typeface="Merriweather Sans Regular"/>
              </a:rPr>
              <a:t>Credit and attribution</a:t>
            </a:r>
          </a:p>
          <a:p>
            <a:pPr marL="342900" lvl="0" indent="-342900">
              <a:spcBef>
                <a:spcPct val="20000"/>
              </a:spcBef>
              <a:buFont typeface="Arial"/>
              <a:buChar char="•"/>
            </a:pPr>
            <a:r>
              <a:rPr lang="en-US" sz="3200" dirty="0" smtClean="0">
                <a:latin typeface="Merriweather Sans Regular"/>
                <a:cs typeface="Merriweather Sans Regular"/>
              </a:rPr>
              <a:t>Unique identification</a:t>
            </a:r>
          </a:p>
          <a:p>
            <a:pPr marL="342900" lvl="0" indent="-342900">
              <a:spcBef>
                <a:spcPct val="20000"/>
              </a:spcBef>
              <a:buFont typeface="Arial"/>
              <a:buChar char="•"/>
            </a:pPr>
            <a:r>
              <a:rPr lang="en-US" sz="3200" dirty="0" smtClean="0">
                <a:latin typeface="Merriweather Sans Regular"/>
                <a:cs typeface="Merriweather Sans Regular"/>
              </a:rPr>
              <a:t>Persistence</a:t>
            </a:r>
          </a:p>
          <a:p>
            <a:pPr marL="342900" lvl="0" indent="-342900">
              <a:spcBef>
                <a:spcPct val="20000"/>
              </a:spcBef>
              <a:buFont typeface="Arial"/>
              <a:buChar char="•"/>
            </a:pPr>
            <a:r>
              <a:rPr lang="en-US" sz="3200" dirty="0" smtClean="0">
                <a:latin typeface="Merriweather Sans Regular"/>
                <a:cs typeface="Merriweather Sans Regular"/>
              </a:rPr>
              <a:t>Accessibility</a:t>
            </a:r>
          </a:p>
          <a:p>
            <a:pPr lvl="0"/>
            <a:r>
              <a:rPr lang="en-US" sz="2000" dirty="0" smtClean="0">
                <a:solidFill>
                  <a:prstClr val="black"/>
                </a:solidFill>
                <a:latin typeface="Merriweather Sans Regular"/>
                <a:cs typeface="Merriweather Sans Regular"/>
                <a:hlinkClick r:id="rId3"/>
              </a:rPr>
              <a:t/>
            </a:r>
            <a:br>
              <a:rPr lang="en-US" sz="2000" dirty="0" smtClean="0">
                <a:solidFill>
                  <a:prstClr val="black"/>
                </a:solidFill>
                <a:latin typeface="Merriweather Sans Regular"/>
                <a:cs typeface="Merriweather Sans Regular"/>
                <a:hlinkClick r:id="rId3"/>
              </a:rPr>
            </a:br>
            <a:r>
              <a:rPr lang="en-US" sz="2000" dirty="0" smtClean="0">
                <a:solidFill>
                  <a:prstClr val="black"/>
                </a:solidFill>
                <a:latin typeface="Merriweather Sans Regular"/>
                <a:cs typeface="Merriweather Sans Regular"/>
                <a:hlinkClick r:id="rId3"/>
              </a:rPr>
              <a:t>https</a:t>
            </a:r>
            <a:r>
              <a:rPr lang="en-US" sz="2000" dirty="0" smtClean="0">
                <a:solidFill>
                  <a:prstClr val="black"/>
                </a:solidFill>
                <a:latin typeface="Merriweather Sans Regular"/>
                <a:cs typeface="Merriweather Sans Regular"/>
                <a:hlinkClick r:id="rId3"/>
              </a:rPr>
              <a:t>://peerj.com/articles/cs-86</a:t>
            </a:r>
            <a:r>
              <a:rPr lang="en-US" sz="2000" dirty="0" smtClean="0">
                <a:solidFill>
                  <a:prstClr val="black"/>
                </a:solidFill>
                <a:latin typeface="Merriweather Sans Regular"/>
                <a:cs typeface="Merriweather Sans Regular"/>
                <a:hlinkClick r:id="rId3"/>
              </a:rPr>
              <a:t>/</a:t>
            </a:r>
            <a:endParaRPr lang="en-US" sz="2000" dirty="0" smtClean="0">
              <a:solidFill>
                <a:prstClr val="black"/>
              </a:solidFill>
              <a:latin typeface="Merriweather Sans Regular"/>
              <a:cs typeface="Merriweather Sans Regul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SCLtemplat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ASCLpurpletemplate.potx</Template>
  <TotalTime>5728</TotalTime>
  <Words>896</Words>
  <Application>Microsoft Macintosh PowerPoint</Application>
  <PresentationFormat>On-screen Show (16:9)</PresentationFormat>
  <Paragraphs>79</Paragraphs>
  <Slides>10</Slides>
  <Notes>10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ASCLtemplate</vt:lpstr>
      <vt:lpstr>ASCL: Supporting software publication and citation</vt:lpstr>
      <vt:lpstr>About the ASCL</vt:lpstr>
      <vt:lpstr>Why the ASCL exists</vt:lpstr>
      <vt:lpstr>Why the ASCL exists</vt:lpstr>
      <vt:lpstr>Why the ASCL exists</vt:lpstr>
      <vt:lpstr>Why the ASCL exists</vt:lpstr>
      <vt:lpstr>Unique aspects</vt:lpstr>
      <vt:lpstr>Supporting software publication and citation </vt:lpstr>
      <vt:lpstr>Force11 Software Citation Principles</vt:lpstr>
      <vt:lpstr>Dagstuhl Manifesto on Citation</vt:lpstr>
    </vt:vector>
  </TitlesOfParts>
  <Manager/>
  <Company>Astrophysics Source Code Library</Company>
  <LinksUpToDate>false</LinksUpToDate>
  <SharedDoc>false</SharedDoc>
  <HyperlinkBase/>
  <HyperlinksChanged>false</HyperlinksChanged>
  <AppVersion>12.0257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AAS 2018 presentation</dc:title>
  <dc:subject/>
  <dc:creator>Alice Allen</dc:creator>
  <cp:keywords/>
  <dc:description/>
  <cp:lastModifiedBy>Alice Allen</cp:lastModifiedBy>
  <cp:revision>140</cp:revision>
  <cp:lastPrinted>2016-04-22T03:01:25Z</cp:lastPrinted>
  <dcterms:created xsi:type="dcterms:W3CDTF">2018-01-11T03:47:40Z</dcterms:created>
  <dcterms:modified xsi:type="dcterms:W3CDTF">2018-01-11T12:35:43Z</dcterms:modified>
  <cp:category/>
</cp:coreProperties>
</file>